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3" r:id="rId1"/>
  </p:sldMasterIdLst>
  <p:notesMasterIdLst>
    <p:notesMasterId r:id="rId13"/>
  </p:notesMasterIdLst>
  <p:sldIdLst>
    <p:sldId id="562" r:id="rId2"/>
    <p:sldId id="636" r:id="rId3"/>
    <p:sldId id="637" r:id="rId4"/>
    <p:sldId id="638" r:id="rId5"/>
    <p:sldId id="639" r:id="rId6"/>
    <p:sldId id="641" r:id="rId7"/>
    <p:sldId id="643" r:id="rId8"/>
    <p:sldId id="634" r:id="rId9"/>
    <p:sldId id="631" r:id="rId10"/>
    <p:sldId id="644" r:id="rId11"/>
    <p:sldId id="484" r:id="rId12"/>
  </p:sldIdLst>
  <p:sldSz cx="9144000" cy="6858000" type="screen4x3"/>
  <p:notesSz cx="7104063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97DD5B14-4E5C-4A84-8346-64681193B1EC}">
          <p14:sldIdLst>
            <p14:sldId id="562"/>
            <p14:sldId id="636"/>
            <p14:sldId id="637"/>
            <p14:sldId id="638"/>
            <p14:sldId id="639"/>
            <p14:sldId id="641"/>
            <p14:sldId id="643"/>
            <p14:sldId id="634"/>
            <p14:sldId id="631"/>
            <p14:sldId id="644"/>
            <p14:sldId id="4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eli Müller" initials="UM" lastIdx="1" clrIdx="0"/>
  <p:cmAuthor id="2" name="Ueli Müller" initials="UM [2]" lastIdx="1" clrIdx="1"/>
  <p:cmAuthor id="3" name="Ueli Müller" initials="UM [3]" lastIdx="1" clrIdx="2"/>
  <p:cmAuthor id="4" name="René Schnegg" initials="RS" lastIdx="1" clrIdx="3">
    <p:extLst>
      <p:ext uri="{19B8F6BF-5375-455C-9EA6-DF929625EA0E}">
        <p15:presenceInfo xmlns:p15="http://schemas.microsoft.com/office/powerpoint/2012/main" userId="René Schneg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FF7C80"/>
    <a:srgbClr val="99FFCC"/>
    <a:srgbClr val="FFCC66"/>
    <a:srgbClr val="FF5050"/>
    <a:srgbClr val="CCFFCC"/>
    <a:srgbClr val="FFFF66"/>
    <a:srgbClr val="00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0" autoAdjust="0"/>
    <p:restoredTop sz="94553" autoAdjust="0"/>
  </p:normalViewPr>
  <p:slideViewPr>
    <p:cSldViewPr snapToGrid="0" snapToObjects="1">
      <p:cViewPr varScale="1">
        <p:scale>
          <a:sx n="73" d="100"/>
          <a:sy n="73" d="100"/>
        </p:scale>
        <p:origin x="87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6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3508"/>
          </a:xfrm>
          <a:prstGeom prst="rect">
            <a:avLst/>
          </a:prstGeom>
        </p:spPr>
        <p:txBody>
          <a:bodyPr vert="horz" lIns="99054" tIns="49527" rIns="99054" bIns="49527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1" y="0"/>
            <a:ext cx="3078428" cy="513508"/>
          </a:xfrm>
          <a:prstGeom prst="rect">
            <a:avLst/>
          </a:prstGeom>
        </p:spPr>
        <p:txBody>
          <a:bodyPr vert="horz" lIns="99054" tIns="49527" rIns="99054" bIns="49527" rtlCol="0"/>
          <a:lstStyle>
            <a:lvl1pPr algn="r">
              <a:defRPr sz="1300"/>
            </a:lvl1pPr>
          </a:lstStyle>
          <a:p>
            <a:fld id="{967B7F07-D984-DE41-ABFB-64D226C54FB7}" type="datetimeFigureOut">
              <a:rPr lang="de-DE" smtClean="0"/>
              <a:t>16.12.2024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4" tIns="49527" rIns="99054" bIns="4952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vert="horz" lIns="99054" tIns="49527" rIns="99054" bIns="4952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8428" cy="513507"/>
          </a:xfrm>
          <a:prstGeom prst="rect">
            <a:avLst/>
          </a:prstGeom>
        </p:spPr>
        <p:txBody>
          <a:bodyPr vert="horz" lIns="99054" tIns="49527" rIns="99054" bIns="49527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1" y="9721110"/>
            <a:ext cx="3078428" cy="513507"/>
          </a:xfrm>
          <a:prstGeom prst="rect">
            <a:avLst/>
          </a:prstGeom>
        </p:spPr>
        <p:txBody>
          <a:bodyPr vert="horz" lIns="99054" tIns="49527" rIns="99054" bIns="49527" rtlCol="0" anchor="b"/>
          <a:lstStyle>
            <a:lvl1pPr algn="r">
              <a:defRPr sz="1300"/>
            </a:lvl1pPr>
          </a:lstStyle>
          <a:p>
            <a:fld id="{5756E28D-C20A-2D4D-A0BC-3AACCB3041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85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2054225" cy="5040312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9750" y="274638"/>
            <a:ext cx="6011863" cy="5040312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541463"/>
            <a:ext cx="4032250" cy="3773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4400" y="1541463"/>
            <a:ext cx="4033838" cy="3773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889000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/>
              <a:t>Bild auf Platzhalter ziehen oder durch Klicken auf Symbol hinzufügen</a:t>
            </a:r>
            <a:endParaRPr lang="fr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74638"/>
            <a:ext cx="8147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541463"/>
            <a:ext cx="8218488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>
                <a:latin typeface="+mn-lt"/>
                <a:ea typeface="+mn-ea"/>
                <a:cs typeface="+mn-cs"/>
              </a:rPr>
              <a:t>Textmas</a:t>
            </a:r>
          </a:p>
          <a:p>
            <a:pPr lvl="1"/>
            <a:r>
              <a:rPr lang="fr-CH" dirty="0">
                <a:ea typeface="+mj-ea"/>
                <a:cs typeface="+mj-cs"/>
              </a:rPr>
              <a:t>terformate </a:t>
            </a:r>
          </a:p>
          <a:p>
            <a:pPr lvl="2"/>
            <a:r>
              <a:rPr lang="fr-CH" dirty="0"/>
              <a:t>durch </a:t>
            </a:r>
          </a:p>
          <a:p>
            <a:pPr lvl="3"/>
            <a:r>
              <a:rPr lang="fr-CH" dirty="0"/>
              <a:t>Klicken bearbeiten</a:t>
            </a:r>
          </a:p>
          <a:p>
            <a:pPr lvl="0"/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550" y="52578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charset="0"/>
              </a:defRPr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  <p:pic>
        <p:nvPicPr>
          <p:cNvPr id="18" name="Bild 17" descr="Piktogramm Bus2.png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1516" y="6375396"/>
            <a:ext cx="441328" cy="44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feld 18"/>
          <p:cNvSpPr txBox="1"/>
          <p:nvPr/>
        </p:nvSpPr>
        <p:spPr>
          <a:xfrm>
            <a:off x="539750" y="5936658"/>
            <a:ext cx="44513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4000" b="1" i="0" cap="none" spc="5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cs typeface="Futura"/>
              </a:rPr>
              <a:t>vpt-online.ch</a:t>
            </a:r>
            <a:endParaRPr lang="de-DE" sz="4000" b="1" i="0" cap="none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cs typeface="Futura"/>
            </a:endParaRPr>
          </a:p>
        </p:txBody>
      </p:sp>
      <p:pic>
        <p:nvPicPr>
          <p:cNvPr id="16" name="Bild 15" descr="logo vpt mit t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3" y="5891456"/>
            <a:ext cx="3823672" cy="4372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Bild 16" descr="Piktogramm Bahn.png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6424516"/>
            <a:ext cx="306564" cy="27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Bild 20" descr="Schiff piktogramm2.png"/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40" y="6434253"/>
            <a:ext cx="484540" cy="24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Bild 21" descr="Piktogramm Touristik.png"/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7550" y="6433273"/>
            <a:ext cx="242271" cy="24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Bild 22" descr="Piktogramm Pensionierte.png"/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02" y="6439905"/>
            <a:ext cx="229472" cy="25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Gerade Verbindung 3"/>
          <p:cNvCxnSpPr/>
          <p:nvPr/>
        </p:nvCxnSpPr>
        <p:spPr>
          <a:xfrm>
            <a:off x="-69852" y="5734050"/>
            <a:ext cx="9213852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88900" dist="508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0">
            <a:hlinkClick r:id="rId19" action="ppaction://hlinksldjump"/>
          </p:cNvPr>
          <p:cNvSpPr>
            <a:spLocks noChangeArrowheads="1"/>
          </p:cNvSpPr>
          <p:nvPr/>
        </p:nvSpPr>
        <p:spPr bwMode="auto">
          <a:xfrm rot="16200000" flipV="1">
            <a:off x="-215109" y="737393"/>
            <a:ext cx="563563" cy="27304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de-CH">
              <a:ln>
                <a:gradFill flip="none"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</a:ln>
              <a:solidFill>
                <a:srgbClr val="FF0000"/>
              </a:solidFill>
              <a:latin typeface="Frutiger 45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708E92"/>
          </a:solidFill>
          <a:latin typeface="+mn-lt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SzPct val="65000"/>
        <a:buFont typeface="Wingdings 3" pitchFamily="18" charset="2"/>
        <a:buChar char="u"/>
        <a:defRPr sz="2400" b="1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SzPct val="60000"/>
        <a:buFont typeface="Wingdings 3" pitchFamily="18" charset="2"/>
        <a:buChar char="w"/>
        <a:defRPr sz="2400">
          <a:solidFill>
            <a:srgbClr val="708E92"/>
          </a:solidFill>
          <a:latin typeface="+mn-lt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SzPct val="110000"/>
        <a:buFont typeface="Wingdings 3" pitchFamily="18" charset="2"/>
        <a:buChar char="ê"/>
        <a:defRPr sz="2000">
          <a:solidFill>
            <a:schemeClr val="tx1"/>
          </a:solidFill>
          <a:latin typeface="+mn-lt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pt-online.ch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andre.hebler@sev-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2" y="6030000"/>
            <a:ext cx="3600000" cy="828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005C0318-1C03-22E3-BC02-362B8C9FF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625" y="271427"/>
            <a:ext cx="3008313" cy="1167400"/>
          </a:xfrm>
        </p:spPr>
        <p:txBody>
          <a:bodyPr/>
          <a:lstStyle/>
          <a:p>
            <a:r>
              <a:rPr lang="de-CH" sz="1800" b="0" dirty="0">
                <a:solidFill>
                  <a:schemeClr val="tx1"/>
                </a:solidFill>
              </a:rPr>
              <a:t>René Schnegg</a:t>
            </a:r>
          </a:p>
          <a:p>
            <a:r>
              <a:rPr lang="de-CH" b="0" dirty="0">
                <a:solidFill>
                  <a:srgbClr val="5D7C7F"/>
                </a:solidFill>
              </a:rPr>
              <a:t>Vice-président VPT</a:t>
            </a:r>
          </a:p>
          <a:p>
            <a:r>
              <a:rPr lang="de-CH" dirty="0">
                <a:solidFill>
                  <a:schemeClr val="tx1"/>
                </a:solidFill>
              </a:rPr>
              <a:t>        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65AADF7-16B6-B732-64FD-8A4AF7882220}"/>
              </a:ext>
            </a:extLst>
          </p:cNvPr>
          <p:cNvSpPr txBox="1"/>
          <p:nvPr/>
        </p:nvSpPr>
        <p:spPr>
          <a:xfrm>
            <a:off x="342268" y="1702683"/>
            <a:ext cx="845946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CH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ction</a:t>
            </a: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 de recrutement &amp; objectifs  2025</a:t>
            </a:r>
          </a:p>
          <a:p>
            <a:pPr algn="ctr"/>
            <a:endParaRPr lang="de-CH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EF43A1-E72B-59E1-C825-0F34791AE85D}"/>
              </a:ext>
            </a:extLst>
          </p:cNvPr>
          <p:cNvSpPr txBox="1"/>
          <p:nvPr/>
        </p:nvSpPr>
        <p:spPr>
          <a:xfrm>
            <a:off x="3873792" y="31651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Sous-</a:t>
            </a:r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fédération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VPT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1104ED-1CD6-DE8C-3B68-92A84F35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" y="2802778"/>
            <a:ext cx="9144000" cy="29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1501-CFC1-BEF4-FE9F-F4B21F5C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A988147-82A6-207B-E560-6ED624F0FA0E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B5634A9-F378-7139-64C1-01E7726A5BE0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4B6C65-6923-BD62-09A7-BAB0F0506B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71697"/>
            <a:ext cx="3600000" cy="82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7693592-B60A-4DDE-F5E2-CE40C6E67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81EDD8-9647-6CEC-D5CF-0DEC4EA95AE6}"/>
              </a:ext>
            </a:extLst>
          </p:cNvPr>
          <p:cNvSpPr>
            <a:spLocks noGrp="1"/>
          </p:cNvSpPr>
          <p:nvPr/>
        </p:nvSpPr>
        <p:spPr bwMode="auto">
          <a:xfrm>
            <a:off x="562355" y="166781"/>
            <a:ext cx="8103326" cy="77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Suisse </a:t>
            </a:r>
            <a:r>
              <a:rPr 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&amp; Romandie  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A7AB8B-6DE2-E0D9-8BAF-816DE41D6589}"/>
              </a:ext>
            </a:extLst>
          </p:cNvPr>
          <p:cNvSpPr/>
          <p:nvPr/>
        </p:nvSpPr>
        <p:spPr>
          <a:xfrm>
            <a:off x="457200" y="2978133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Zug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49B0263-CD02-3C58-308F-B02957A3B170}"/>
              </a:ext>
            </a:extLst>
          </p:cNvPr>
          <p:cNvSpPr/>
          <p:nvPr/>
        </p:nvSpPr>
        <p:spPr>
          <a:xfrm>
            <a:off x="5806800" y="3015727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MBC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feil: nach links 16">
            <a:extLst>
              <a:ext uri="{FF2B5EF4-FFF2-40B4-BE49-F238E27FC236}">
                <a16:creationId xmlns:a16="http://schemas.microsoft.com/office/drawing/2014/main" id="{3E6C70A2-9432-24C9-5F14-D452CE2BED21}"/>
              </a:ext>
            </a:extLst>
          </p:cNvPr>
          <p:cNvSpPr/>
          <p:nvPr/>
        </p:nvSpPr>
        <p:spPr>
          <a:xfrm>
            <a:off x="3529802" y="141119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feil: nach links 18">
            <a:extLst>
              <a:ext uri="{FF2B5EF4-FFF2-40B4-BE49-F238E27FC236}">
                <a16:creationId xmlns:a16="http://schemas.microsoft.com/office/drawing/2014/main" id="{36AC8F73-611F-A2F5-5188-267EB7B28561}"/>
              </a:ext>
            </a:extLst>
          </p:cNvPr>
          <p:cNvSpPr/>
          <p:nvPr/>
        </p:nvSpPr>
        <p:spPr>
          <a:xfrm rot="10800000">
            <a:off x="3519982" y="233088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213FE5-3465-7B7D-9F04-B45B51C3CFFB}"/>
              </a:ext>
            </a:extLst>
          </p:cNvPr>
          <p:cNvSpPr txBox="1"/>
          <p:nvPr/>
        </p:nvSpPr>
        <p:spPr>
          <a:xfrm>
            <a:off x="3590762" y="2130976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Patricia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Alcaraz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A098A72-0131-A51E-BE8F-161DFA64B0B5}"/>
              </a:ext>
            </a:extLst>
          </p:cNvPr>
          <p:cNvSpPr txBox="1"/>
          <p:nvPr/>
        </p:nvSpPr>
        <p:spPr>
          <a:xfrm>
            <a:off x="3872022" y="1201993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Murielle Zürcher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: nach links 1">
            <a:extLst>
              <a:ext uri="{FF2B5EF4-FFF2-40B4-BE49-F238E27FC236}">
                <a16:creationId xmlns:a16="http://schemas.microsoft.com/office/drawing/2014/main" id="{8C326A97-566B-874B-5656-FD5935A599C8}"/>
              </a:ext>
            </a:extLst>
          </p:cNvPr>
          <p:cNvSpPr/>
          <p:nvPr/>
        </p:nvSpPr>
        <p:spPr>
          <a:xfrm rot="10800000">
            <a:off x="3529802" y="4130918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918617-358C-886A-8203-57380B212648}"/>
              </a:ext>
            </a:extLst>
          </p:cNvPr>
          <p:cNvSpPr txBox="1"/>
          <p:nvPr/>
        </p:nvSpPr>
        <p:spPr>
          <a:xfrm>
            <a:off x="3590762" y="3961641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Patricia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Alcaraz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BBF5E1-6470-5C80-0DC0-0E565A5B216D}"/>
              </a:ext>
            </a:extLst>
          </p:cNvPr>
          <p:cNvSpPr/>
          <p:nvPr/>
        </p:nvSpPr>
        <p:spPr>
          <a:xfrm>
            <a:off x="5799410" y="5350245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VPT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Plaine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-du-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Rôhne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2BB2039-0112-1154-C2E8-8AB8ACFA99F7}"/>
              </a:ext>
            </a:extLst>
          </p:cNvPr>
          <p:cNvSpPr>
            <a:spLocks noGrp="1"/>
          </p:cNvSpPr>
          <p:nvPr/>
        </p:nvSpPr>
        <p:spPr bwMode="auto">
          <a:xfrm>
            <a:off x="388439" y="4130918"/>
            <a:ext cx="3017522" cy="9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Zugerland Verkehrsbetriebe AG • I-BITPRO AG">
            <a:extLst>
              <a:ext uri="{FF2B5EF4-FFF2-40B4-BE49-F238E27FC236}">
                <a16:creationId xmlns:a16="http://schemas.microsoft.com/office/drawing/2014/main" id="{510CB9F0-F0C1-093B-E580-1872F889C17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6566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8F94ECE-7448-8086-973B-47EE6B53F78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1164739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pc - Mercedes Citaro Nr.23 beim Bahnhof in Aigle am 04.06.2023 -  Bus-bild.de">
            <a:extLst>
              <a:ext uri="{FF2B5EF4-FFF2-40B4-BE49-F238E27FC236}">
                <a16:creationId xmlns:a16="http://schemas.microsoft.com/office/drawing/2014/main" id="{FCF0CEDC-E77D-F16F-D11B-1DE64EFD374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3501496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tton with banner Werbeaktion Stock-Vektorgrafik | Adobe Stock">
            <a:extLst>
              <a:ext uri="{FF2B5EF4-FFF2-40B4-BE49-F238E27FC236}">
                <a16:creationId xmlns:a16="http://schemas.microsoft.com/office/drawing/2014/main" id="{C3F73093-C038-B324-0854-C24D9DD426F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0" y="358402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1A0F306-0627-48A0-87A7-63D39F48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555" y="1427386"/>
            <a:ext cx="3893574" cy="33859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3F4D2D-D061-4AAB-B45A-F12DD4C1EA89}"/>
              </a:ext>
            </a:extLst>
          </p:cNvPr>
          <p:cNvSpPr txBox="1"/>
          <p:nvPr/>
        </p:nvSpPr>
        <p:spPr>
          <a:xfrm>
            <a:off x="37707" y="5031934"/>
            <a:ext cx="906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Merci pour </a:t>
            </a:r>
            <a:r>
              <a:rPr lang="de-CH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 attention.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A5A54F-E554-4FC7-8D0C-1AFB7A9F05A2}"/>
              </a:ext>
            </a:extLst>
          </p:cNvPr>
          <p:cNvSpPr txBox="1"/>
          <p:nvPr/>
        </p:nvSpPr>
        <p:spPr>
          <a:xfrm>
            <a:off x="2035277" y="446248"/>
            <a:ext cx="507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Des questions?</a:t>
            </a:r>
          </a:p>
        </p:txBody>
      </p:sp>
    </p:spTree>
    <p:extLst>
      <p:ext uri="{BB962C8B-B14F-4D97-AF65-F5344CB8AC3E}">
        <p14:creationId xmlns:p14="http://schemas.microsoft.com/office/powerpoint/2010/main" val="30595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6A5A54F-E554-4FC7-8D0C-1AFB7A9F05A2}"/>
              </a:ext>
            </a:extLst>
          </p:cNvPr>
          <p:cNvSpPr txBox="1"/>
          <p:nvPr/>
        </p:nvSpPr>
        <p:spPr>
          <a:xfrm>
            <a:off x="156587" y="139280"/>
            <a:ext cx="8830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CH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ction</a:t>
            </a:r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 de recrutement &amp; objectifs  2025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2D45C6-0645-EBF1-AF74-097257F7FC3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93999" y="1629000"/>
            <a:ext cx="6156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C6EA9A1-BBF0-4ED4-88BC-102C6858FDA7}"/>
              </a:ext>
            </a:extLst>
          </p:cNvPr>
          <p:cNvSpPr txBox="1"/>
          <p:nvPr/>
        </p:nvSpPr>
        <p:spPr>
          <a:xfrm>
            <a:off x="1225485" y="1108897"/>
            <a:ext cx="6693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de-CH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nouveaux membres dans la VPT </a:t>
            </a:r>
          </a:p>
          <a:p>
            <a:pPr algn="ctr"/>
            <a:r>
              <a:rPr lang="de-CH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2025</a:t>
            </a:r>
          </a:p>
          <a:p>
            <a:pPr algn="ctr"/>
            <a:endParaRPr lang="de-CH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CH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3FF3DA-D447-49DA-A0E2-C653B84CCD1C}"/>
              </a:ext>
            </a:extLst>
          </p:cNvPr>
          <p:cNvSpPr txBox="1"/>
          <p:nvPr/>
        </p:nvSpPr>
        <p:spPr>
          <a:xfrm>
            <a:off x="2264592" y="3841610"/>
            <a:ext cx="5752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Gemeinsam weiterkommen </a:t>
            </a:r>
          </a:p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Progressons ensemble</a:t>
            </a:r>
          </a:p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Andiamo avanti insieme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3C06B1-8A89-49DF-B7D0-00E72BEB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" y="3830444"/>
            <a:ext cx="1752752" cy="17298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326E3E5-1F6C-4738-9646-FA9DF2474607}"/>
              </a:ext>
            </a:extLst>
          </p:cNvPr>
          <p:cNvSpPr txBox="1"/>
          <p:nvPr/>
        </p:nvSpPr>
        <p:spPr>
          <a:xfrm>
            <a:off x="1253363" y="97090"/>
            <a:ext cx="6693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Objectifs </a:t>
            </a:r>
            <a:r>
              <a:rPr lang="de-CH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recrutement</a:t>
            </a: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 2025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E675EA-D8A0-4AE4-BB9D-5CD68B0A8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99" y="2181622"/>
            <a:ext cx="1752752" cy="17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CC728F1-A89F-438A-A071-2CEEC30D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247391"/>
            <a:ext cx="8144932" cy="594697"/>
          </a:xfrm>
        </p:spPr>
        <p:txBody>
          <a:bodyPr anchor="t"/>
          <a:lstStyle/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Action de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recrutement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La répartition se présentera comme suit: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8025F7-0F93-4409-80A4-720EEF5428C8}"/>
              </a:ext>
            </a:extLst>
          </p:cNvPr>
          <p:cNvSpPr txBox="1"/>
          <p:nvPr/>
        </p:nvSpPr>
        <p:spPr>
          <a:xfrm>
            <a:off x="70701" y="2485596"/>
            <a:ext cx="90025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VPT soutient les actions de ses sections. Que 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soit tôt le matin, l’après-midi ou tard le soir, il existe toujours une possibilité pour mettre en place une action.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n’y a pas de limites pour votre fantaisie et vos idées!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contribution de la VPT se base sur le nombre de membres dans votre section au 1er janvier de l’année en cours.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 s’élève à CHF 4.- par membre et année. Le montant minimal est fixé à CHF 150.- et le montant maximal à CHF 1’500.- par année.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Durée de l’action: 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01.01.2025 – 31.12.2025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Pour vos questions: </a:t>
            </a:r>
            <a:r>
              <a:rPr kumimoji="0" lang="fr-CH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info@vpt-online.ch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6CD3AA-6423-41F7-9005-1125B5AE1B1E}"/>
              </a:ext>
            </a:extLst>
          </p:cNvPr>
          <p:cNvSpPr txBox="1"/>
          <p:nvPr/>
        </p:nvSpPr>
        <p:spPr>
          <a:xfrm>
            <a:off x="70701" y="1097282"/>
            <a:ext cx="861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Merci pour votre engagement auprès des collègues pas encore syndiqués! </a:t>
            </a:r>
          </a:p>
        </p:txBody>
      </p:sp>
    </p:spTree>
    <p:extLst>
      <p:ext uri="{BB962C8B-B14F-4D97-AF65-F5344CB8AC3E}">
        <p14:creationId xmlns:p14="http://schemas.microsoft.com/office/powerpoint/2010/main" val="19387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CC728F1-A89F-438A-A071-2CEEC30D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439450"/>
            <a:ext cx="8144932" cy="594697"/>
          </a:xfrm>
        </p:spPr>
        <p:txBody>
          <a:bodyPr anchor="t"/>
          <a:lstStyle/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Action de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recrutement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173FF1-7D43-4C9C-82E2-A62095A2A4E7}"/>
              </a:ext>
            </a:extLst>
          </p:cNvPr>
          <p:cNvSpPr txBox="1"/>
          <p:nvPr/>
        </p:nvSpPr>
        <p:spPr>
          <a:xfrm>
            <a:off x="200319" y="2325006"/>
            <a:ext cx="87433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sections organisent une date et un lieu en collaboration avec le secrétaire SEV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responsable de la section.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sections nous communiquent par mail à </a:t>
            </a: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info@vpt-online.ch</a:t>
            </a: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date et le lieu.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fr-CH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VPT soutient financièrement cette action 1x par année et le montant sera versé à la section dès réception de l’annonce.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matériel de recrutement et d’information peut être commandé directement à  </a:t>
            </a: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rene.schnegg@vpt- online.ch</a:t>
            </a: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  Du matériel supplémentaire peut être commandé chez </a:t>
            </a: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beat.wyss</a:t>
            </a: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@sev-</a:t>
            </a: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online.ch directement à Berne. </a:t>
            </a:r>
            <a:endParaRPr kumimoji="0" lang="fr-CH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FAE6643-2F9D-4682-804D-A1F083E4033D}"/>
              </a:ext>
            </a:extLst>
          </p:cNvPr>
          <p:cNvSpPr txBox="1"/>
          <p:nvPr/>
        </p:nvSpPr>
        <p:spPr>
          <a:xfrm>
            <a:off x="673931" y="1479291"/>
            <a:ext cx="79705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Comment fonctionne cette action?</a:t>
            </a:r>
          </a:p>
        </p:txBody>
      </p:sp>
    </p:spTree>
    <p:extLst>
      <p:ext uri="{BB962C8B-B14F-4D97-AF65-F5344CB8AC3E}">
        <p14:creationId xmlns:p14="http://schemas.microsoft.com/office/powerpoint/2010/main" val="118098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pic>
        <p:nvPicPr>
          <p:cNvPr id="4" name="Picture 2" descr="Jugendstudie 2020 veröffentlicht: Baden-Württemberg.de">
            <a:extLst>
              <a:ext uri="{FF2B5EF4-FFF2-40B4-BE49-F238E27FC236}">
                <a16:creationId xmlns:a16="http://schemas.microsoft.com/office/drawing/2014/main" id="{3383E07A-B78B-9069-65F5-C31860E06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39" y="3429000"/>
            <a:ext cx="3610560" cy="22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ol' Sticker | Spreadshirt">
            <a:extLst>
              <a:ext uri="{FF2B5EF4-FFF2-40B4-BE49-F238E27FC236}">
                <a16:creationId xmlns:a16="http://schemas.microsoft.com/office/drawing/2014/main" id="{5E1862DB-EA62-F80A-3523-7C10BE90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39" y="1093849"/>
            <a:ext cx="3581400" cy="13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EE850A-5ED0-CAF9-F8E1-346DA01147C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7088"/>
            <a:ext cx="4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EF9D6-07FA-85D7-74D3-AABB68B6A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B4562962-C540-5397-DF1D-6BA9AE64CC26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FBA6D3-E397-033C-07CB-889BAC88493F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1597BB-F74A-22AF-2228-39D9D4F725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B39091A-1FB0-A1B8-5ED3-872BC8AD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423" y="925090"/>
            <a:ext cx="3126377" cy="18160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9FF2B1-74C4-81B2-4A59-0684CA25B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97" y="3411000"/>
            <a:ext cx="2416627" cy="18160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D64114A-51C9-558D-E088-51E8F730516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7088"/>
            <a:ext cx="4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CA49A68-8C15-4648-8F9E-A92AD68A6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CC728F1-A89F-438A-A071-2CEEC30D7BC6}"/>
              </a:ext>
            </a:extLst>
          </p:cNvPr>
          <p:cNvSpPr>
            <a:spLocks noGrp="1"/>
          </p:cNvSpPr>
          <p:nvPr/>
        </p:nvSpPr>
        <p:spPr bwMode="auto">
          <a:xfrm>
            <a:off x="130629" y="613978"/>
            <a:ext cx="9013371" cy="109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Action de </a:t>
            </a:r>
            <a:r>
              <a:rPr 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recrutement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2025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B3F76BE-801D-09A9-688E-38A2009A8532}"/>
              </a:ext>
            </a:extLst>
          </p:cNvPr>
          <p:cNvSpPr txBox="1"/>
          <p:nvPr/>
        </p:nvSpPr>
        <p:spPr>
          <a:xfrm>
            <a:off x="65314" y="2113992"/>
            <a:ext cx="9013372" cy="263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CC décide que, dans le cadre d'un projet pilote, la VPT versera aux sections VPT et à leurs personnes qui seront nommément désignées, CHF 300 par jour ou CHF 150 par demi-journée à titre de récompense, pour autant qu'elles collaborent à des actions de membres qui sont en outre planifiées par un secrétaire syndical SEV.</a:t>
            </a:r>
            <a:endParaRPr lang="de-CH" sz="2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CA49A68-8C15-4648-8F9E-A92AD68A6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CC728F1-A89F-438A-A071-2CEEC30D7BC6}"/>
              </a:ext>
            </a:extLst>
          </p:cNvPr>
          <p:cNvSpPr>
            <a:spLocks noGrp="1"/>
          </p:cNvSpPr>
          <p:nvPr/>
        </p:nvSpPr>
        <p:spPr bwMode="auto">
          <a:xfrm>
            <a:off x="65312" y="236950"/>
            <a:ext cx="9013371" cy="9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Suisse orientale et </a:t>
            </a:r>
            <a:r>
              <a:rPr 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ie «kleine Rote» tief in den roten Zahlen | Engadiner Post/Posta Ladina">
            <a:extLst>
              <a:ext uri="{FF2B5EF4-FFF2-40B4-BE49-F238E27FC236}">
                <a16:creationId xmlns:a16="http://schemas.microsoft.com/office/drawing/2014/main" id="{7641ADBC-026C-C287-25AD-A2B6F98E72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1" y="113184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ntralbahn - Wikipedia">
            <a:extLst>
              <a:ext uri="{FF2B5EF4-FFF2-40B4-BE49-F238E27FC236}">
                <a16:creationId xmlns:a16="http://schemas.microsoft.com/office/drawing/2014/main" id="{FF3AAF16-5DBF-3C30-35EE-6B89ECCC226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1194976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FCA988F-546F-8F4A-53F1-3810C33CC0B1}"/>
              </a:ext>
            </a:extLst>
          </p:cNvPr>
          <p:cNvSpPr/>
          <p:nvPr/>
        </p:nvSpPr>
        <p:spPr>
          <a:xfrm>
            <a:off x="457200" y="2978133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RhB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DB86C4C-48CA-C192-C2FF-9BD09468D1B9}"/>
              </a:ext>
            </a:extLst>
          </p:cNvPr>
          <p:cNvSpPr/>
          <p:nvPr/>
        </p:nvSpPr>
        <p:spPr>
          <a:xfrm>
            <a:off x="5806800" y="3015727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feil: nach links 16">
            <a:extLst>
              <a:ext uri="{FF2B5EF4-FFF2-40B4-BE49-F238E27FC236}">
                <a16:creationId xmlns:a16="http://schemas.microsoft.com/office/drawing/2014/main" id="{7AE4BEC7-6093-96C2-3F19-1284666D2A3C}"/>
              </a:ext>
            </a:extLst>
          </p:cNvPr>
          <p:cNvSpPr/>
          <p:nvPr/>
        </p:nvSpPr>
        <p:spPr>
          <a:xfrm>
            <a:off x="3529802" y="141119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F8E133-CCCF-EC53-C174-CE1479829093}"/>
              </a:ext>
            </a:extLst>
          </p:cNvPr>
          <p:cNvSpPr txBox="1"/>
          <p:nvPr/>
        </p:nvSpPr>
        <p:spPr>
          <a:xfrm>
            <a:off x="3872022" y="3459081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Toni Feuz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feil: nach links 18">
            <a:extLst>
              <a:ext uri="{FF2B5EF4-FFF2-40B4-BE49-F238E27FC236}">
                <a16:creationId xmlns:a16="http://schemas.microsoft.com/office/drawing/2014/main" id="{C31B979F-DDDE-EFF6-9C7F-179989E92136}"/>
              </a:ext>
            </a:extLst>
          </p:cNvPr>
          <p:cNvSpPr/>
          <p:nvPr/>
        </p:nvSpPr>
        <p:spPr>
          <a:xfrm rot="10800000">
            <a:off x="3519982" y="233088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90000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BE5F114-128D-07FD-CE27-FB2C0B3C26F0}"/>
              </a:ext>
            </a:extLst>
          </p:cNvPr>
          <p:cNvSpPr txBox="1"/>
          <p:nvPr/>
        </p:nvSpPr>
        <p:spPr>
          <a:xfrm>
            <a:off x="3590762" y="2130976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Toni Feuz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D7FF75-B20E-800A-7D66-A5A1CE60E8F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2" y="3500995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EF6F8C4C-22BA-8B04-017C-DB43DCF88B9E}"/>
              </a:ext>
            </a:extLst>
          </p:cNvPr>
          <p:cNvSpPr/>
          <p:nvPr/>
        </p:nvSpPr>
        <p:spPr>
          <a:xfrm>
            <a:off x="464592" y="5347287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MGB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feil: nach links 21">
            <a:extLst>
              <a:ext uri="{FF2B5EF4-FFF2-40B4-BE49-F238E27FC236}">
                <a16:creationId xmlns:a16="http://schemas.microsoft.com/office/drawing/2014/main" id="{BE7D8BB1-6424-2B93-838A-366B617499A9}"/>
              </a:ext>
            </a:extLst>
          </p:cNvPr>
          <p:cNvSpPr/>
          <p:nvPr/>
        </p:nvSpPr>
        <p:spPr>
          <a:xfrm>
            <a:off x="3521304" y="3664632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037FC79-DFBF-9ED3-F803-4E8B464AD6E6}"/>
              </a:ext>
            </a:extLst>
          </p:cNvPr>
          <p:cNvSpPr txBox="1"/>
          <p:nvPr/>
        </p:nvSpPr>
        <p:spPr>
          <a:xfrm>
            <a:off x="3872022" y="1201993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Roger Tschirky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: nach links 1">
            <a:extLst>
              <a:ext uri="{FF2B5EF4-FFF2-40B4-BE49-F238E27FC236}">
                <a16:creationId xmlns:a16="http://schemas.microsoft.com/office/drawing/2014/main" id="{25BD4918-218B-68CF-A55E-EBEC91292043}"/>
              </a:ext>
            </a:extLst>
          </p:cNvPr>
          <p:cNvSpPr/>
          <p:nvPr/>
        </p:nvSpPr>
        <p:spPr>
          <a:xfrm rot="10800000">
            <a:off x="3529802" y="4627812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E9C4E6-714A-CCF4-403F-8BEA6DB90552}"/>
              </a:ext>
            </a:extLst>
          </p:cNvPr>
          <p:cNvSpPr txBox="1"/>
          <p:nvPr/>
        </p:nvSpPr>
        <p:spPr>
          <a:xfrm>
            <a:off x="3529802" y="4352149"/>
            <a:ext cx="1982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Alexandra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Akeret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Regionalbahn Thurbo fährt auf Erfolgsschiene">
            <a:extLst>
              <a:ext uri="{FF2B5EF4-FFF2-40B4-BE49-F238E27FC236}">
                <a16:creationId xmlns:a16="http://schemas.microsoft.com/office/drawing/2014/main" id="{5BE0996F-4212-850A-D19B-3FDBC377BA1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3500995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EE4DDE2-DB7E-30F3-60C2-F407C46A1D81}"/>
              </a:ext>
            </a:extLst>
          </p:cNvPr>
          <p:cNvSpPr/>
          <p:nvPr/>
        </p:nvSpPr>
        <p:spPr>
          <a:xfrm>
            <a:off x="5799410" y="5350245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Thurbo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theme/theme1.xml><?xml version="1.0" encoding="utf-8"?>
<a:theme xmlns:a="http://schemas.openxmlformats.org/drawingml/2006/main" name="vp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rban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chemeClr val="tx1"/>
          </a:solidFill>
          <a:tailEnd type="triangle"/>
        </a:ln>
        <a:scene3d>
          <a:camera prst="orthographicFront"/>
          <a:lightRig rig="threePt" dir="t"/>
        </a:scene3d>
        <a:sp3d z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vpt.thmx</Template>
  <TotalTime>0</TotalTime>
  <Words>479</Words>
  <Application>Microsoft Office PowerPoint</Application>
  <PresentationFormat>Bildschirmpräsentation (4:3)</PresentationFormat>
  <Paragraphs>74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Frutiger 45</vt:lpstr>
      <vt:lpstr>Gill Sans MT</vt:lpstr>
      <vt:lpstr>Relevant Normal</vt:lpstr>
      <vt:lpstr>Wingdings 3</vt:lpstr>
      <vt:lpstr>vpt</vt:lpstr>
      <vt:lpstr>PowerPoint-Präsentation</vt:lpstr>
      <vt:lpstr>PowerPoint-Präsentation</vt:lpstr>
      <vt:lpstr>PowerPoint-Präsentation</vt:lpstr>
      <vt:lpstr>Action de recrutement 2025     La répartition se présentera comme suit: </vt:lpstr>
      <vt:lpstr>Action de recrutement 2025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des délégués</dc:title>
  <dc:creator>Ueli Müller</dc:creator>
  <cp:lastModifiedBy>René Schnegg</cp:lastModifiedBy>
  <cp:revision>2378</cp:revision>
  <cp:lastPrinted>2024-11-10T10:45:54Z</cp:lastPrinted>
  <dcterms:created xsi:type="dcterms:W3CDTF">2015-04-10T08:40:42Z</dcterms:created>
  <dcterms:modified xsi:type="dcterms:W3CDTF">2024-12-16T14:22:26Z</dcterms:modified>
</cp:coreProperties>
</file>