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3" r:id="rId1"/>
  </p:sldMasterIdLst>
  <p:notesMasterIdLst>
    <p:notesMasterId r:id="rId13"/>
  </p:notesMasterIdLst>
  <p:sldIdLst>
    <p:sldId id="562" r:id="rId2"/>
    <p:sldId id="641" r:id="rId3"/>
    <p:sldId id="625" r:id="rId4"/>
    <p:sldId id="626" r:id="rId5"/>
    <p:sldId id="627" r:id="rId6"/>
    <p:sldId id="624" r:id="rId7"/>
    <p:sldId id="643" r:id="rId8"/>
    <p:sldId id="630" r:id="rId9"/>
    <p:sldId id="631" r:id="rId10"/>
    <p:sldId id="644" r:id="rId11"/>
    <p:sldId id="484" r:id="rId12"/>
  </p:sldIdLst>
  <p:sldSz cx="9144000" cy="6858000" type="screen4x3"/>
  <p:notesSz cx="7104063" cy="10234613"/>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schnitt ohne Titel" id="{97DD5B14-4E5C-4A84-8346-64681193B1EC}">
          <p14:sldIdLst>
            <p14:sldId id="562"/>
            <p14:sldId id="641"/>
            <p14:sldId id="625"/>
            <p14:sldId id="626"/>
            <p14:sldId id="627"/>
            <p14:sldId id="624"/>
            <p14:sldId id="643"/>
            <p14:sldId id="630"/>
            <p14:sldId id="631"/>
            <p14:sldId id="644"/>
            <p14:sldId id="48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eli Müller" initials="UM" lastIdx="1" clrIdx="0"/>
  <p:cmAuthor id="2" name="Ueli Müller" initials="UM [2]" lastIdx="1" clrIdx="1"/>
  <p:cmAuthor id="3" name="Ueli Müller" initials="UM [3]" lastIdx="1" clrIdx="2"/>
  <p:cmAuthor id="4" name="René Schnegg" initials="RS" lastIdx="1" clrIdx="3">
    <p:extLst>
      <p:ext uri="{19B8F6BF-5375-455C-9EA6-DF929625EA0E}">
        <p15:presenceInfo xmlns:p15="http://schemas.microsoft.com/office/powerpoint/2012/main" userId="René Schneg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C99"/>
    <a:srgbClr val="FFFFCC"/>
    <a:srgbClr val="FF7C80"/>
    <a:srgbClr val="99FFCC"/>
    <a:srgbClr val="FFCC66"/>
    <a:srgbClr val="FF5050"/>
    <a:srgbClr val="CCFFCC"/>
    <a:srgbClr val="FFFF66"/>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06799F8-075E-4A3A-A7F6-7FBC6576F1A4}" styleName="Designformatvorlage 2 - Akz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Designformatvorlage 2 - Akz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38B1855-1B75-4FBE-930C-398BA8C253C6}" styleName="Designformatvorlage 2 - Akz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Designformatvorlage 2 - Akz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40" autoAdjust="0"/>
    <p:restoredTop sz="94553" autoAdjust="0"/>
  </p:normalViewPr>
  <p:slideViewPr>
    <p:cSldViewPr snapToGrid="0" snapToObjects="1">
      <p:cViewPr varScale="1">
        <p:scale>
          <a:sx n="73" d="100"/>
          <a:sy n="73" d="100"/>
        </p:scale>
        <p:origin x="876" y="36"/>
      </p:cViewPr>
      <p:guideLst>
        <p:guide orient="horz" pos="2160"/>
        <p:guide pos="2880"/>
      </p:guideLst>
    </p:cSldViewPr>
  </p:slideViewPr>
  <p:outlineViewPr>
    <p:cViewPr>
      <p:scale>
        <a:sx n="33" d="100"/>
        <a:sy n="33" d="100"/>
      </p:scale>
      <p:origin x="0" y="-16632"/>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8428" cy="513508"/>
          </a:xfrm>
          <a:prstGeom prst="rect">
            <a:avLst/>
          </a:prstGeom>
        </p:spPr>
        <p:txBody>
          <a:bodyPr vert="horz" lIns="99054" tIns="49527" rIns="99054" bIns="49527" rtlCol="0"/>
          <a:lstStyle>
            <a:lvl1pPr algn="l">
              <a:defRPr sz="1300"/>
            </a:lvl1pPr>
          </a:lstStyle>
          <a:p>
            <a:endParaRPr lang="de-DE"/>
          </a:p>
        </p:txBody>
      </p:sp>
      <p:sp>
        <p:nvSpPr>
          <p:cNvPr id="3" name="Datumsplatzhalter 2"/>
          <p:cNvSpPr>
            <a:spLocks noGrp="1"/>
          </p:cNvSpPr>
          <p:nvPr>
            <p:ph type="dt" idx="1"/>
          </p:nvPr>
        </p:nvSpPr>
        <p:spPr>
          <a:xfrm>
            <a:off x="4023991" y="0"/>
            <a:ext cx="3078428" cy="513508"/>
          </a:xfrm>
          <a:prstGeom prst="rect">
            <a:avLst/>
          </a:prstGeom>
        </p:spPr>
        <p:txBody>
          <a:bodyPr vert="horz" lIns="99054" tIns="49527" rIns="99054" bIns="49527" rtlCol="0"/>
          <a:lstStyle>
            <a:lvl1pPr algn="r">
              <a:defRPr sz="1300"/>
            </a:lvl1pPr>
          </a:lstStyle>
          <a:p>
            <a:fld id="{967B7F07-D984-DE41-ABFB-64D226C54FB7}" type="datetimeFigureOut">
              <a:rPr lang="de-DE" smtClean="0"/>
              <a:t>16.12.2024</a:t>
            </a:fld>
            <a:endParaRPr lang="de-DE"/>
          </a:p>
        </p:txBody>
      </p:sp>
      <p:sp>
        <p:nvSpPr>
          <p:cNvPr id="4" name="Folienbildplatzhalter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9054" tIns="49527" rIns="99054" bIns="49527" rtlCol="0" anchor="ctr"/>
          <a:lstStyle/>
          <a:p>
            <a:endParaRPr lang="de-DE"/>
          </a:p>
        </p:txBody>
      </p:sp>
      <p:sp>
        <p:nvSpPr>
          <p:cNvPr id="5" name="Notizenplatzhalter 4"/>
          <p:cNvSpPr>
            <a:spLocks noGrp="1"/>
          </p:cNvSpPr>
          <p:nvPr>
            <p:ph type="body" sz="quarter" idx="3"/>
          </p:nvPr>
        </p:nvSpPr>
        <p:spPr>
          <a:xfrm>
            <a:off x="710407" y="4925410"/>
            <a:ext cx="5683250" cy="4029879"/>
          </a:xfrm>
          <a:prstGeom prst="rect">
            <a:avLst/>
          </a:prstGeom>
        </p:spPr>
        <p:txBody>
          <a:bodyPr vert="horz" lIns="99054" tIns="49527" rIns="99054" bIns="49527"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10"/>
            <a:ext cx="3078428" cy="513507"/>
          </a:xfrm>
          <a:prstGeom prst="rect">
            <a:avLst/>
          </a:prstGeom>
        </p:spPr>
        <p:txBody>
          <a:bodyPr vert="horz" lIns="99054" tIns="49527" rIns="99054" bIns="49527" rtlCol="0" anchor="b"/>
          <a:lstStyle>
            <a:lvl1pPr algn="l">
              <a:defRPr sz="1300"/>
            </a:lvl1pPr>
          </a:lstStyle>
          <a:p>
            <a:endParaRPr lang="de-DE"/>
          </a:p>
        </p:txBody>
      </p:sp>
      <p:sp>
        <p:nvSpPr>
          <p:cNvPr id="7" name="Foliennummernplatzhalter 6"/>
          <p:cNvSpPr>
            <a:spLocks noGrp="1"/>
          </p:cNvSpPr>
          <p:nvPr>
            <p:ph type="sldNum" sz="quarter" idx="5"/>
          </p:nvPr>
        </p:nvSpPr>
        <p:spPr>
          <a:xfrm>
            <a:off x="4023991" y="9721110"/>
            <a:ext cx="3078428" cy="513507"/>
          </a:xfrm>
          <a:prstGeom prst="rect">
            <a:avLst/>
          </a:prstGeom>
        </p:spPr>
        <p:txBody>
          <a:bodyPr vert="horz" lIns="99054" tIns="49527" rIns="99054" bIns="49527" rtlCol="0" anchor="b"/>
          <a:lstStyle>
            <a:lvl1pPr algn="r">
              <a:defRPr sz="1300"/>
            </a:lvl1pPr>
          </a:lstStyle>
          <a:p>
            <a:fld id="{5756E28D-C20A-2D4D-A0BC-3AACCB3041C3}" type="slidenum">
              <a:rPr lang="de-DE" smtClean="0"/>
              <a:t>‹Nr.›</a:t>
            </a:fld>
            <a:endParaRPr lang="de-DE"/>
          </a:p>
        </p:txBody>
      </p:sp>
    </p:spTree>
    <p:extLst>
      <p:ext uri="{BB962C8B-B14F-4D97-AF65-F5344CB8AC3E}">
        <p14:creationId xmlns:p14="http://schemas.microsoft.com/office/powerpoint/2010/main" val="718857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a:t>Mastertitelformat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a:t>Master-Untertitelformat bearbeiten</a:t>
            </a:r>
            <a:endParaRPr lang="de-DE" dirty="0"/>
          </a:p>
        </p:txBody>
      </p:sp>
      <p:sp>
        <p:nvSpPr>
          <p:cNvPr id="6" name="Rectangle 6"/>
          <p:cNvSpPr>
            <a:spLocks noGrp="1" noChangeArrowheads="1"/>
          </p:cNvSpPr>
          <p:nvPr>
            <p:ph type="sldNum" sz="quarter" idx="12"/>
          </p:nvPr>
        </p:nvSpPr>
        <p:spPr>
          <a:ln/>
        </p:spPr>
        <p:txBody>
          <a:bodyPr/>
          <a:lstStyle>
            <a:lvl1pPr>
              <a:defRPr/>
            </a:lvl1pPr>
          </a:lstStyle>
          <a:p>
            <a:fld id="{BC1D5ECC-1996-914E-A841-E0E5DDC8E427}" type="slidenum">
              <a:rPr lang="de-DE" smtClean="0"/>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xmlns:p14="http://schemas.microsoft.com/office/powerpoint/2010/main" spd="slow" advClick="0" advTm="10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6" name="Rectangle 6"/>
          <p:cNvSpPr>
            <a:spLocks noGrp="1" noChangeArrowheads="1"/>
          </p:cNvSpPr>
          <p:nvPr>
            <p:ph type="sldNum" sz="quarter" idx="12"/>
          </p:nvPr>
        </p:nvSpPr>
        <p:spPr>
          <a:ln/>
        </p:spPr>
        <p:txBody>
          <a:bodyPr/>
          <a:lstStyle>
            <a:lvl1pPr>
              <a:defRPr/>
            </a:lvl1pPr>
          </a:lstStyle>
          <a:p>
            <a:fld id="{BC1D5ECC-1996-914E-A841-E0E5DDC8E427}" type="slidenum">
              <a:rPr lang="de-DE" smtClean="0"/>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xmlns:p14="http://schemas.microsoft.com/office/powerpoint/2010/main" spd="slow" advClick="0" advTm="10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04013" y="274638"/>
            <a:ext cx="2054225" cy="5040312"/>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539750" y="274638"/>
            <a:ext cx="6011863" cy="5040312"/>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6" name="Rectangle 6"/>
          <p:cNvSpPr>
            <a:spLocks noGrp="1" noChangeArrowheads="1"/>
          </p:cNvSpPr>
          <p:nvPr>
            <p:ph type="sldNum" sz="quarter" idx="12"/>
          </p:nvPr>
        </p:nvSpPr>
        <p:spPr>
          <a:ln/>
        </p:spPr>
        <p:txBody>
          <a:bodyPr/>
          <a:lstStyle>
            <a:lvl1pPr>
              <a:defRPr/>
            </a:lvl1pPr>
          </a:lstStyle>
          <a:p>
            <a:fld id="{BC1D5ECC-1996-914E-A841-E0E5DDC8E427}" type="slidenum">
              <a:rPr lang="de-DE" smtClean="0"/>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xmlns:p14="http://schemas.microsoft.com/office/powerpoint/2010/main" spd="slow" advClick="0" advTm="10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6" name="Rectangle 6"/>
          <p:cNvSpPr>
            <a:spLocks noGrp="1" noChangeArrowheads="1"/>
          </p:cNvSpPr>
          <p:nvPr>
            <p:ph type="sldNum" sz="quarter" idx="12"/>
          </p:nvPr>
        </p:nvSpPr>
        <p:spPr>
          <a:ln/>
        </p:spPr>
        <p:txBody>
          <a:bodyPr/>
          <a:lstStyle>
            <a:lvl1pPr>
              <a:defRPr/>
            </a:lvl1pPr>
          </a:lstStyle>
          <a:p>
            <a:fld id="{BC1D5ECC-1996-914E-A841-E0E5DDC8E427}" type="slidenum">
              <a:rPr lang="de-DE" smtClean="0"/>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xmlns:p14="http://schemas.microsoft.com/office/powerpoint/2010/main" spd="slow" advClick="0" advTm="10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a:t>Mastertextformat bearbeiten</a:t>
            </a:r>
          </a:p>
        </p:txBody>
      </p:sp>
      <p:sp>
        <p:nvSpPr>
          <p:cNvPr id="6" name="Rectangle 6"/>
          <p:cNvSpPr>
            <a:spLocks noGrp="1" noChangeArrowheads="1"/>
          </p:cNvSpPr>
          <p:nvPr>
            <p:ph type="sldNum" sz="quarter" idx="12"/>
          </p:nvPr>
        </p:nvSpPr>
        <p:spPr>
          <a:ln/>
        </p:spPr>
        <p:txBody>
          <a:bodyPr/>
          <a:lstStyle>
            <a:lvl1pPr>
              <a:defRPr/>
            </a:lvl1pPr>
          </a:lstStyle>
          <a:p>
            <a:fld id="{BC1D5ECC-1996-914E-A841-E0E5DDC8E427}" type="slidenum">
              <a:rPr lang="de-DE" smtClean="0"/>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xmlns:p14="http://schemas.microsoft.com/office/powerpoint/2010/main" spd="slow" advClick="0" advTm="10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539750" y="1541463"/>
            <a:ext cx="4032250" cy="3773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dirty="0"/>
          </a:p>
        </p:txBody>
      </p:sp>
      <p:sp>
        <p:nvSpPr>
          <p:cNvPr id="4" name="Inhaltsplatzhalter 3"/>
          <p:cNvSpPr>
            <a:spLocks noGrp="1"/>
          </p:cNvSpPr>
          <p:nvPr>
            <p:ph sz="half" idx="2"/>
          </p:nvPr>
        </p:nvSpPr>
        <p:spPr>
          <a:xfrm>
            <a:off x="4724400" y="1541463"/>
            <a:ext cx="4033838" cy="3773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7" name="Rectangle 6"/>
          <p:cNvSpPr>
            <a:spLocks noGrp="1" noChangeArrowheads="1"/>
          </p:cNvSpPr>
          <p:nvPr>
            <p:ph type="sldNum" sz="quarter" idx="12"/>
          </p:nvPr>
        </p:nvSpPr>
        <p:spPr>
          <a:ln/>
        </p:spPr>
        <p:txBody>
          <a:bodyPr/>
          <a:lstStyle>
            <a:lvl1pPr>
              <a:defRPr/>
            </a:lvl1pPr>
          </a:lstStyle>
          <a:p>
            <a:fld id="{BC1D5ECC-1996-914E-A841-E0E5DDC8E427}" type="slidenum">
              <a:rPr lang="de-DE" smtClean="0"/>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xmlns:p14="http://schemas.microsoft.com/office/powerpoint/2010/main" spd="slow" advClick="0" advTm="10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9" name="Rectangle 6"/>
          <p:cNvSpPr>
            <a:spLocks noGrp="1" noChangeArrowheads="1"/>
          </p:cNvSpPr>
          <p:nvPr>
            <p:ph type="sldNum" sz="quarter" idx="12"/>
          </p:nvPr>
        </p:nvSpPr>
        <p:spPr>
          <a:ln/>
        </p:spPr>
        <p:txBody>
          <a:bodyPr/>
          <a:lstStyle>
            <a:lvl1pPr>
              <a:defRPr/>
            </a:lvl1pPr>
          </a:lstStyle>
          <a:p>
            <a:fld id="{BC1D5ECC-1996-914E-A841-E0E5DDC8E427}" type="slidenum">
              <a:rPr lang="de-DE" smtClean="0"/>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xmlns:p14="http://schemas.microsoft.com/office/powerpoint/2010/main" spd="slow" advClick="0" advTm="10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5" name="Rectangle 6"/>
          <p:cNvSpPr>
            <a:spLocks noGrp="1" noChangeArrowheads="1"/>
          </p:cNvSpPr>
          <p:nvPr>
            <p:ph type="sldNum" sz="quarter" idx="12"/>
          </p:nvPr>
        </p:nvSpPr>
        <p:spPr>
          <a:ln/>
        </p:spPr>
        <p:txBody>
          <a:bodyPr/>
          <a:lstStyle>
            <a:lvl1pPr>
              <a:defRPr/>
            </a:lvl1pPr>
          </a:lstStyle>
          <a:p>
            <a:fld id="{BC1D5ECC-1996-914E-A841-E0E5DDC8E427}" type="slidenum">
              <a:rPr lang="de-DE" smtClean="0"/>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xmlns:p14="http://schemas.microsoft.com/office/powerpoint/2010/main" spd="slow" advClick="0" advTm="10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a:ln/>
        </p:spPr>
        <p:txBody>
          <a:bodyPr/>
          <a:lstStyle>
            <a:lvl1pPr>
              <a:defRPr/>
            </a:lvl1pPr>
          </a:lstStyle>
          <a:p>
            <a:fld id="{BC1D5ECC-1996-914E-A841-E0E5DDC8E427}" type="slidenum">
              <a:rPr lang="de-DE" smtClean="0"/>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xmlns:p14="http://schemas.microsoft.com/office/powerpoint/2010/main" spd="slow" advClick="0" advTm="10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7" name="Rectangle 6"/>
          <p:cNvSpPr>
            <a:spLocks noGrp="1" noChangeArrowheads="1"/>
          </p:cNvSpPr>
          <p:nvPr>
            <p:ph type="sldNum" sz="quarter" idx="12"/>
          </p:nvPr>
        </p:nvSpPr>
        <p:spPr>
          <a:ln/>
        </p:spPr>
        <p:txBody>
          <a:bodyPr/>
          <a:lstStyle>
            <a:lvl1pPr>
              <a:defRPr/>
            </a:lvl1pPr>
          </a:lstStyle>
          <a:p>
            <a:fld id="{BC1D5ECC-1996-914E-A841-E0E5DDC8E427}" type="slidenum">
              <a:rPr lang="de-DE" smtClean="0"/>
              <a:t>‹Nr.›</a:t>
            </a:fld>
            <a:endParaRPr lang="de-DE"/>
          </a:p>
        </p:txBody>
      </p:sp>
      <p:sp>
        <p:nvSpPr>
          <p:cNvPr id="5" name="Textfeld 4"/>
          <p:cNvSpPr txBox="1"/>
          <p:nvPr userDrawn="1"/>
        </p:nvSpPr>
        <p:spPr>
          <a:xfrm>
            <a:off x="889000" y="6350000"/>
            <a:ext cx="184666" cy="369332"/>
          </a:xfrm>
          <a:prstGeom prst="rect">
            <a:avLst/>
          </a:prstGeom>
          <a:noFill/>
        </p:spPr>
        <p:txBody>
          <a:bodyPr wrap="none" rtlCol="0">
            <a:spAutoFit/>
          </a:bodyPr>
          <a:lstStyle/>
          <a:p>
            <a:endParaRPr lang="de-DE"/>
          </a:p>
        </p:txBody>
      </p:sp>
    </p:spTree>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xmlns:p14="http://schemas.microsoft.com/office/powerpoint/2010/main" spd="slow" advClick="0" advTm="10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CH" noProof="0"/>
              <a:t>Bild auf Platzhalter ziehen oder durch Klicken auf Symbol hinzufügen</a:t>
            </a:r>
            <a:endParaRPr lang="fr-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
        <p:nvSpPr>
          <p:cNvPr id="7" name="Rectangle 6"/>
          <p:cNvSpPr>
            <a:spLocks noGrp="1" noChangeArrowheads="1"/>
          </p:cNvSpPr>
          <p:nvPr>
            <p:ph type="sldNum" sz="quarter" idx="12"/>
          </p:nvPr>
        </p:nvSpPr>
        <p:spPr>
          <a:ln/>
        </p:spPr>
        <p:txBody>
          <a:bodyPr/>
          <a:lstStyle>
            <a:lvl1pPr>
              <a:defRPr/>
            </a:lvl1pPr>
          </a:lstStyle>
          <a:p>
            <a:fld id="{BC1D5ECC-1996-914E-A841-E0E5DDC8E427}" type="slidenum">
              <a:rPr lang="de-DE" smtClean="0"/>
              <a:t>‹Nr.›</a:t>
            </a:fld>
            <a:endParaRPr lang="de-DE"/>
          </a:p>
        </p:txBody>
      </p:sp>
    </p:spTree>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xmlns:p14="http://schemas.microsoft.com/office/powerpoint/2010/main" spd="slow" advClick="0" advTm="10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 Target="../slides/slide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hteck 19"/>
          <p:cNvSpPr/>
          <p:nvPr/>
        </p:nvSpPr>
        <p:spPr>
          <a:xfrm>
            <a:off x="0" y="5734050"/>
            <a:ext cx="9144000" cy="1123950"/>
          </a:xfrm>
          <a:prstGeom prst="rect">
            <a:avLst/>
          </a:prstGeom>
          <a:gradFill>
            <a:gsLst>
              <a:gs pos="0">
                <a:schemeClr val="accent1">
                  <a:shade val="51000"/>
                  <a:satMod val="130000"/>
                </a:schemeClr>
              </a:gs>
              <a:gs pos="53000">
                <a:schemeClr val="bg1"/>
              </a:gs>
              <a:gs pos="100000">
                <a:schemeClr val="bg1"/>
              </a:gs>
            </a:gsLst>
            <a:lin ang="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27" name="Rectangle 2"/>
          <p:cNvSpPr>
            <a:spLocks noGrp="1" noChangeArrowheads="1"/>
          </p:cNvSpPr>
          <p:nvPr>
            <p:ph type="title"/>
          </p:nvPr>
        </p:nvSpPr>
        <p:spPr bwMode="auto">
          <a:xfrm>
            <a:off x="539750" y="274638"/>
            <a:ext cx="81470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CH" dirty="0"/>
              <a:t>Titelmasterformat durch Klicken bearbeiten</a:t>
            </a:r>
          </a:p>
        </p:txBody>
      </p:sp>
      <p:sp>
        <p:nvSpPr>
          <p:cNvPr id="1028" name="Rectangle 3"/>
          <p:cNvSpPr>
            <a:spLocks noGrp="1" noChangeArrowheads="1"/>
          </p:cNvSpPr>
          <p:nvPr>
            <p:ph type="body" idx="1"/>
          </p:nvPr>
        </p:nvSpPr>
        <p:spPr bwMode="auto">
          <a:xfrm>
            <a:off x="539750" y="1541463"/>
            <a:ext cx="8218488" cy="37734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CH" dirty="0">
                <a:latin typeface="+mn-lt"/>
                <a:ea typeface="+mn-ea"/>
                <a:cs typeface="+mn-cs"/>
              </a:rPr>
              <a:t>Textmas</a:t>
            </a:r>
          </a:p>
          <a:p>
            <a:pPr lvl="1"/>
            <a:r>
              <a:rPr lang="fr-CH" dirty="0">
                <a:ea typeface="+mj-ea"/>
                <a:cs typeface="+mj-cs"/>
              </a:rPr>
              <a:t>terformate </a:t>
            </a:r>
          </a:p>
          <a:p>
            <a:pPr lvl="2"/>
            <a:r>
              <a:rPr lang="fr-CH" dirty="0"/>
              <a:t>durch </a:t>
            </a:r>
          </a:p>
          <a:p>
            <a:pPr lvl="3"/>
            <a:r>
              <a:rPr lang="fr-CH" dirty="0"/>
              <a:t>Klicken bearbeiten</a:t>
            </a:r>
          </a:p>
          <a:p>
            <a:pPr lvl="0"/>
            <a:endParaRPr lang="de-DE" dirty="0"/>
          </a:p>
        </p:txBody>
      </p:sp>
      <p:sp>
        <p:nvSpPr>
          <p:cNvPr id="1030" name="Rectangle 6"/>
          <p:cNvSpPr>
            <a:spLocks noGrp="1" noChangeArrowheads="1"/>
          </p:cNvSpPr>
          <p:nvPr>
            <p:ph type="sldNum" sz="quarter" idx="4"/>
          </p:nvPr>
        </p:nvSpPr>
        <p:spPr bwMode="auto">
          <a:xfrm>
            <a:off x="7067550" y="52578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Arial" charset="0"/>
              </a:defRPr>
            </a:lvl1pPr>
          </a:lstStyle>
          <a:p>
            <a:fld id="{BC1D5ECC-1996-914E-A841-E0E5DDC8E427}" type="slidenum">
              <a:rPr lang="de-DE" smtClean="0"/>
              <a:t>‹Nr.›</a:t>
            </a:fld>
            <a:endParaRPr lang="de-DE"/>
          </a:p>
        </p:txBody>
      </p:sp>
      <p:pic>
        <p:nvPicPr>
          <p:cNvPr id="18" name="Bild 17" descr="Piktogramm Bus2.png"/>
          <p:cNvPicPr>
            <a:picLocks noChangeAspect="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5841516" y="6375396"/>
            <a:ext cx="441328" cy="441328"/>
          </a:xfrm>
          <a:prstGeom prst="rect">
            <a:avLst/>
          </a:prstGeom>
          <a:ln>
            <a:noFill/>
          </a:ln>
          <a:effectLst>
            <a:outerShdw blurRad="292100" dist="139700" dir="2700000" algn="tl" rotWithShape="0">
              <a:srgbClr val="333333">
                <a:alpha val="65000"/>
              </a:srgbClr>
            </a:outerShdw>
          </a:effectLst>
        </p:spPr>
      </p:pic>
      <p:sp>
        <p:nvSpPr>
          <p:cNvPr id="19" name="Textfeld 18"/>
          <p:cNvSpPr txBox="1"/>
          <p:nvPr/>
        </p:nvSpPr>
        <p:spPr>
          <a:xfrm>
            <a:off x="539750" y="5936658"/>
            <a:ext cx="4451350" cy="707886"/>
          </a:xfrm>
          <a:prstGeom prst="rect">
            <a:avLst/>
          </a:prstGeom>
          <a:noFill/>
        </p:spPr>
        <p:txBody>
          <a:bodyPr wrap="square" rtlCol="0" anchor="ctr">
            <a:spAutoFit/>
          </a:bodyPr>
          <a:lstStyle/>
          <a:p>
            <a:r>
              <a:rPr lang="de-DE" sz="4000" b="1" i="0" cap="none" spc="5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Futura"/>
              </a:rPr>
              <a:t>vpt-online.ch</a:t>
            </a:r>
            <a:endParaRPr lang="de-DE" sz="4000" b="1" i="0" cap="none"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Futura"/>
            </a:endParaRPr>
          </a:p>
        </p:txBody>
      </p:sp>
      <p:pic>
        <p:nvPicPr>
          <p:cNvPr id="16" name="Bild 15" descr="logo vpt mit text.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01733" y="5891456"/>
            <a:ext cx="3823672" cy="437235"/>
          </a:xfrm>
          <a:prstGeom prst="rect">
            <a:avLst/>
          </a:prstGeom>
          <a:ln>
            <a:noFill/>
          </a:ln>
          <a:effectLst/>
        </p:spPr>
      </p:pic>
      <p:pic>
        <p:nvPicPr>
          <p:cNvPr id="17" name="Bild 16" descr="Piktogramm Bahn.png"/>
          <p:cNvPicPr>
            <a:picLocks noChangeAspect="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01734" y="6424516"/>
            <a:ext cx="306564" cy="275907"/>
          </a:xfrm>
          <a:prstGeom prst="rect">
            <a:avLst/>
          </a:prstGeom>
          <a:ln>
            <a:noFill/>
          </a:ln>
          <a:effectLst>
            <a:outerShdw blurRad="292100" dist="139700" dir="2700000" algn="tl" rotWithShape="0">
              <a:srgbClr val="333333">
                <a:alpha val="65000"/>
              </a:srgbClr>
            </a:outerShdw>
          </a:effectLst>
        </p:spPr>
      </p:pic>
      <p:pic>
        <p:nvPicPr>
          <p:cNvPr id="21" name="Bild 20" descr="Schiff piktogramm2.png"/>
          <p:cNvPicPr>
            <a:picLocks noChangeAspect="1"/>
          </p:cNvPicPr>
          <p:nvPr/>
        </p:nvPicPr>
        <p:blipFill>
          <a:blip r:embed="rId1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18940" y="6434253"/>
            <a:ext cx="484540" cy="242271"/>
          </a:xfrm>
          <a:prstGeom prst="rect">
            <a:avLst/>
          </a:prstGeom>
          <a:ln>
            <a:noFill/>
          </a:ln>
          <a:effectLst>
            <a:outerShdw blurRad="292100" dist="139700" dir="2700000" algn="tl" rotWithShape="0">
              <a:srgbClr val="333333">
                <a:alpha val="65000"/>
              </a:srgbClr>
            </a:outerShdw>
          </a:effectLst>
        </p:spPr>
      </p:pic>
      <p:pic>
        <p:nvPicPr>
          <p:cNvPr id="22" name="Bild 21" descr="Piktogramm Touristik.png"/>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7067550" y="6433273"/>
            <a:ext cx="242271" cy="242271"/>
          </a:xfrm>
          <a:prstGeom prst="rect">
            <a:avLst/>
          </a:prstGeom>
          <a:ln>
            <a:noFill/>
          </a:ln>
          <a:effectLst>
            <a:outerShdw blurRad="292100" dist="139700" dir="2700000" algn="tl" rotWithShape="0">
              <a:srgbClr val="333333">
                <a:alpha val="65000"/>
              </a:srgbClr>
            </a:outerShdw>
          </a:effectLst>
        </p:spPr>
      </p:pic>
      <p:pic>
        <p:nvPicPr>
          <p:cNvPr id="23" name="Bild 22" descr="Piktogramm Pensionierte.png"/>
          <p:cNvPicPr>
            <a:picLocks noChangeAspect="1"/>
          </p:cNvPicPr>
          <p:nvPr/>
        </p:nvPicPr>
        <p:blipFill>
          <a:blip r:embed="rId1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87902" y="6439905"/>
            <a:ext cx="229472" cy="258503"/>
          </a:xfrm>
          <a:prstGeom prst="rect">
            <a:avLst/>
          </a:prstGeom>
          <a:ln>
            <a:noFill/>
          </a:ln>
          <a:effectLst>
            <a:outerShdw blurRad="292100" dist="139700" dir="2700000" algn="tl" rotWithShape="0">
              <a:srgbClr val="333333">
                <a:alpha val="65000"/>
              </a:srgbClr>
            </a:outerShdw>
          </a:effectLst>
        </p:spPr>
      </p:pic>
      <p:cxnSp>
        <p:nvCxnSpPr>
          <p:cNvPr id="4" name="Gerade Verbindung 3"/>
          <p:cNvCxnSpPr/>
          <p:nvPr/>
        </p:nvCxnSpPr>
        <p:spPr>
          <a:xfrm>
            <a:off x="-69852" y="5734050"/>
            <a:ext cx="9213852" cy="0"/>
          </a:xfrm>
          <a:prstGeom prst="line">
            <a:avLst/>
          </a:prstGeom>
          <a:ln>
            <a:solidFill>
              <a:srgbClr val="FF0000"/>
            </a:solidFill>
          </a:ln>
          <a:effectLst>
            <a:outerShdw blurRad="88900" dist="50800" dir="2700000" algn="tl" rotWithShape="0">
              <a:prstClr val="black">
                <a:alpha val="76000"/>
              </a:prstClr>
            </a:outerShdw>
          </a:effectLst>
        </p:spPr>
        <p:style>
          <a:lnRef idx="2">
            <a:schemeClr val="accent1"/>
          </a:lnRef>
          <a:fillRef idx="0">
            <a:schemeClr val="accent1"/>
          </a:fillRef>
          <a:effectRef idx="1">
            <a:schemeClr val="accent1"/>
          </a:effectRef>
          <a:fontRef idx="minor">
            <a:schemeClr val="tx1"/>
          </a:fontRef>
        </p:style>
      </p:cxnSp>
      <p:sp>
        <p:nvSpPr>
          <p:cNvPr id="33" name="Rectangle 10">
            <a:hlinkClick r:id="rId19" action="ppaction://hlinksldjump"/>
          </p:cNvPr>
          <p:cNvSpPr>
            <a:spLocks noChangeArrowheads="1"/>
          </p:cNvSpPr>
          <p:nvPr/>
        </p:nvSpPr>
        <p:spPr bwMode="auto">
          <a:xfrm rot="16200000" flipV="1">
            <a:off x="-215109" y="737393"/>
            <a:ext cx="563563" cy="273048"/>
          </a:xfrm>
          <a:prstGeom prst="rect">
            <a:avLst/>
          </a:prstGeom>
          <a:solidFill>
            <a:srgbClr val="FF0000"/>
          </a:solidFill>
          <a:ln w="9525">
            <a:noFill/>
            <a:miter lim="800000"/>
            <a:headEnd/>
            <a:tailEnd/>
          </a:ln>
          <a:effectLst>
            <a:outerShdw blurRad="50800" dist="38100" dir="2700000" algn="tl" rotWithShape="0">
              <a:prstClr val="black">
                <a:alpha val="40000"/>
              </a:prstClr>
            </a:outerShdw>
          </a:effectLst>
        </p:spPr>
        <p:txBody>
          <a:bodyPr rot="10800000" wrap="none" anchor="ctr"/>
          <a:lstStyle/>
          <a:p>
            <a:pPr algn="ctr">
              <a:defRPr/>
            </a:pPr>
            <a:endParaRPr lang="de-CH">
              <a:ln>
                <a:gradFill flip="none" rotWithShape="1">
                  <a:gsLst>
                    <a:gs pos="0">
                      <a:schemeClr val="tx1"/>
                    </a:gs>
                    <a:gs pos="100000">
                      <a:srgbClr val="FF0000"/>
                    </a:gs>
                  </a:gsLst>
                  <a:lin ang="0" scaled="1"/>
                  <a:tileRect/>
                </a:gradFill>
              </a:ln>
              <a:solidFill>
                <a:srgbClr val="FF0000"/>
              </a:solidFill>
              <a:latin typeface="Frutiger 45" pitchFamily="34" charset="0"/>
            </a:endParaRPr>
          </a:p>
        </p:txBody>
      </p:sp>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mc:AlternateContent xmlns:mc="http://schemas.openxmlformats.org/markup-compatibility/2006" xmlns:p14="http://schemas.microsoft.com/office/powerpoint/2010/main">
    <mc:Choice Requires="p14">
      <p:transition spd="slow" p14:dur="1500" advClick="0" advTm="10000">
        <p:split orient="vert"/>
      </p:transition>
    </mc:Choice>
    <mc:Fallback xmlns="">
      <p:transition xmlns:p14="http://schemas.microsoft.com/office/powerpoint/2010/main" spd="slow" advClick="0" advTm="10000">
        <p:split orient="vert"/>
      </p:transition>
    </mc:Fallback>
  </mc:AlternateContent>
  <p:txStyles>
    <p:titleStyle>
      <a:lvl1pPr algn="l" rtl="0" eaLnBrk="1" fontAlgn="base" hangingPunct="1">
        <a:spcBef>
          <a:spcPct val="0"/>
        </a:spcBef>
        <a:spcAft>
          <a:spcPct val="0"/>
        </a:spcAft>
        <a:defRPr sz="3600" b="0">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p:titleStyle>
    <p:bodyStyle>
      <a:lvl1pPr marL="533400" indent="-533400" algn="l" rtl="0" eaLnBrk="1" fontAlgn="base" hangingPunct="1">
        <a:spcBef>
          <a:spcPct val="20000"/>
        </a:spcBef>
        <a:spcAft>
          <a:spcPct val="0"/>
        </a:spcAft>
        <a:buChar char="•"/>
        <a:defRPr sz="2800" b="1">
          <a:solidFill>
            <a:srgbClr val="708E92"/>
          </a:solidFill>
          <a:latin typeface="+mn-lt"/>
          <a:ea typeface="+mn-ea"/>
          <a:cs typeface="+mn-cs"/>
        </a:defRPr>
      </a:lvl1pPr>
      <a:lvl2pPr marL="990600" indent="-533400" algn="l" rtl="0" eaLnBrk="1" fontAlgn="base" hangingPunct="1">
        <a:spcBef>
          <a:spcPct val="20000"/>
        </a:spcBef>
        <a:spcAft>
          <a:spcPct val="0"/>
        </a:spcAft>
        <a:buSzPct val="65000"/>
        <a:buFont typeface="Wingdings 3" pitchFamily="18" charset="2"/>
        <a:buChar char="u"/>
        <a:defRPr sz="2400" b="1">
          <a:solidFill>
            <a:schemeClr val="tx1"/>
          </a:solidFill>
          <a:latin typeface="+mn-lt"/>
        </a:defRPr>
      </a:lvl2pPr>
      <a:lvl3pPr marL="1371600" indent="-457200" algn="l" rtl="0" eaLnBrk="1" fontAlgn="base" hangingPunct="1">
        <a:spcBef>
          <a:spcPct val="20000"/>
        </a:spcBef>
        <a:spcAft>
          <a:spcPct val="0"/>
        </a:spcAft>
        <a:buSzPct val="60000"/>
        <a:buFont typeface="Wingdings 3" pitchFamily="18" charset="2"/>
        <a:buChar char="w"/>
        <a:defRPr sz="2400">
          <a:solidFill>
            <a:srgbClr val="708E92"/>
          </a:solidFill>
          <a:latin typeface="+mn-lt"/>
        </a:defRPr>
      </a:lvl3pPr>
      <a:lvl4pPr marL="1752600" indent="-381000" algn="l" rtl="0" eaLnBrk="1" fontAlgn="base" hangingPunct="1">
        <a:spcBef>
          <a:spcPct val="20000"/>
        </a:spcBef>
        <a:spcAft>
          <a:spcPct val="0"/>
        </a:spcAft>
        <a:buSzPct val="110000"/>
        <a:buFont typeface="Wingdings 3" pitchFamily="18" charset="2"/>
        <a:buChar char="ê"/>
        <a:defRPr sz="2000">
          <a:solidFill>
            <a:schemeClr val="tx1"/>
          </a:solidFill>
          <a:latin typeface="+mn-lt"/>
        </a:defRPr>
      </a:lvl4pPr>
      <a:lvl5pPr marL="2209800" indent="-381000" algn="l" rtl="0" eaLnBrk="1" fontAlgn="base" hangingPunct="1">
        <a:spcBef>
          <a:spcPct val="20000"/>
        </a:spcBef>
        <a:spcAft>
          <a:spcPct val="0"/>
        </a:spcAft>
        <a:defRPr sz="2000">
          <a:solidFill>
            <a:schemeClr val="tx1"/>
          </a:solidFill>
          <a:latin typeface="+mn-lt"/>
        </a:defRPr>
      </a:lvl5pPr>
      <a:lvl6pPr marL="2667000" indent="-381000" algn="l" rtl="0" eaLnBrk="1" fontAlgn="base" hangingPunct="1">
        <a:spcBef>
          <a:spcPct val="20000"/>
        </a:spcBef>
        <a:spcAft>
          <a:spcPct val="0"/>
        </a:spcAft>
        <a:defRPr sz="2000">
          <a:solidFill>
            <a:schemeClr val="tx1"/>
          </a:solidFill>
          <a:latin typeface="+mn-lt"/>
        </a:defRPr>
      </a:lvl6pPr>
      <a:lvl7pPr marL="3124200" indent="-381000" algn="l" rtl="0" eaLnBrk="1" fontAlgn="base" hangingPunct="1">
        <a:spcBef>
          <a:spcPct val="20000"/>
        </a:spcBef>
        <a:spcAft>
          <a:spcPct val="0"/>
        </a:spcAft>
        <a:defRPr sz="2000">
          <a:solidFill>
            <a:schemeClr val="tx1"/>
          </a:solidFill>
          <a:latin typeface="+mn-lt"/>
        </a:defRPr>
      </a:lvl7pPr>
      <a:lvl8pPr marL="3581400" indent="-381000" algn="l" rtl="0" eaLnBrk="1" fontAlgn="base" hangingPunct="1">
        <a:spcBef>
          <a:spcPct val="20000"/>
        </a:spcBef>
        <a:spcAft>
          <a:spcPct val="0"/>
        </a:spcAft>
        <a:defRPr sz="2000">
          <a:solidFill>
            <a:schemeClr val="tx1"/>
          </a:solidFill>
          <a:latin typeface="+mn-lt"/>
        </a:defRPr>
      </a:lvl8pPr>
      <a:lvl9pPr marL="4038600" indent="-381000" algn="l" rtl="0" eaLnBrk="1" fontAlgn="base" hangingPunct="1">
        <a:spcBef>
          <a:spcPct val="20000"/>
        </a:spcBef>
        <a:spcAft>
          <a:spcPct val="0"/>
        </a:spcAf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mailto:info@vpt-online.ch" TargetMode="External"/><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hyperlink" Target="mailto:andre.hebler@se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inuszeichen 11">
            <a:extLst>
              <a:ext uri="{FF2B5EF4-FFF2-40B4-BE49-F238E27FC236}">
                <a16:creationId xmlns:a16="http://schemas.microsoft.com/office/drawing/2014/main" id="{18ACC147-3FBD-4A66-98D5-DDAE26ED38AB}"/>
              </a:ext>
            </a:extLst>
          </p:cNvPr>
          <p:cNvSpPr/>
          <p:nvPr/>
        </p:nvSpPr>
        <p:spPr>
          <a:xfrm flipV="1">
            <a:off x="-1638000" y="5896910"/>
            <a:ext cx="12420000" cy="36000"/>
          </a:xfrm>
          <a:prstGeom prst="mathMinus">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a:extLst>
              <a:ext uri="{FF2B5EF4-FFF2-40B4-BE49-F238E27FC236}">
                <a16:creationId xmlns:a16="http://schemas.microsoft.com/office/drawing/2014/main" id="{6E34932A-62E8-4D3C-BEDB-FDE586F713BD}"/>
              </a:ext>
            </a:extLst>
          </p:cNvPr>
          <p:cNvSpPr txBox="1"/>
          <p:nvPr/>
        </p:nvSpPr>
        <p:spPr>
          <a:xfrm>
            <a:off x="6159792" y="5833775"/>
            <a:ext cx="2527008" cy="584775"/>
          </a:xfrm>
          <a:prstGeom prst="rect">
            <a:avLst/>
          </a:prstGeom>
          <a:noFill/>
        </p:spPr>
        <p:txBody>
          <a:bodyPr wrap="square" rtlCol="0">
            <a:spAutoFit/>
          </a:bodyPr>
          <a:lstStyle/>
          <a:p>
            <a:r>
              <a:rPr lang="de-CH" sz="3200" b="1" dirty="0">
                <a:latin typeface="Relevant Normal" panose="00000800000000000000" pitchFamily="50" charset="0"/>
                <a:cs typeface="Arial" panose="020B0604020202020204" pitchFamily="34" charset="0"/>
              </a:rPr>
              <a:t>vpt-online.ch</a:t>
            </a:r>
          </a:p>
        </p:txBody>
      </p:sp>
      <p:pic>
        <p:nvPicPr>
          <p:cNvPr id="8" name="Grafik 7">
            <a:extLst>
              <a:ext uri="{FF2B5EF4-FFF2-40B4-BE49-F238E27FC236}">
                <a16:creationId xmlns:a16="http://schemas.microsoft.com/office/drawing/2014/main" id="{DA0390A3-B881-4F05-A611-876AD768632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66192" y="6030000"/>
            <a:ext cx="3600000" cy="828000"/>
          </a:xfrm>
          <a:prstGeom prst="rect">
            <a:avLst/>
          </a:prstGeom>
        </p:spPr>
      </p:pic>
      <p:sp>
        <p:nvSpPr>
          <p:cNvPr id="3" name="Untertitel 2">
            <a:extLst>
              <a:ext uri="{FF2B5EF4-FFF2-40B4-BE49-F238E27FC236}">
                <a16:creationId xmlns:a16="http://schemas.microsoft.com/office/drawing/2014/main" id="{005C0318-1C03-22E3-BC02-362B8C9FFF5B}"/>
              </a:ext>
            </a:extLst>
          </p:cNvPr>
          <p:cNvSpPr>
            <a:spLocks noGrp="1"/>
          </p:cNvSpPr>
          <p:nvPr>
            <p:ph type="body" sz="half" idx="2"/>
          </p:nvPr>
        </p:nvSpPr>
        <p:spPr>
          <a:xfrm>
            <a:off x="390625" y="271427"/>
            <a:ext cx="3008313" cy="1167400"/>
          </a:xfrm>
        </p:spPr>
        <p:txBody>
          <a:bodyPr/>
          <a:lstStyle/>
          <a:p>
            <a:r>
              <a:rPr lang="de-CH" sz="1800" b="0" dirty="0">
                <a:solidFill>
                  <a:schemeClr val="tx1"/>
                </a:solidFill>
              </a:rPr>
              <a:t>René Schnegg</a:t>
            </a:r>
          </a:p>
          <a:p>
            <a:r>
              <a:rPr lang="de-CH" b="0" dirty="0">
                <a:solidFill>
                  <a:srgbClr val="5D7C7F"/>
                </a:solidFill>
              </a:rPr>
              <a:t>Vize-Präsident VPT</a:t>
            </a:r>
          </a:p>
          <a:p>
            <a:endParaRPr lang="de-DE" dirty="0"/>
          </a:p>
          <a:p>
            <a:endParaRPr lang="de-DE" dirty="0"/>
          </a:p>
        </p:txBody>
      </p:sp>
      <p:sp>
        <p:nvSpPr>
          <p:cNvPr id="6" name="Textfeld 5">
            <a:extLst>
              <a:ext uri="{FF2B5EF4-FFF2-40B4-BE49-F238E27FC236}">
                <a16:creationId xmlns:a16="http://schemas.microsoft.com/office/drawing/2014/main" id="{465AADF7-16B6-B732-64FD-8A4AF7882220}"/>
              </a:ext>
            </a:extLst>
          </p:cNvPr>
          <p:cNvSpPr txBox="1"/>
          <p:nvPr/>
        </p:nvSpPr>
        <p:spPr>
          <a:xfrm>
            <a:off x="342269" y="1733320"/>
            <a:ext cx="8459461" cy="1354217"/>
          </a:xfrm>
          <a:prstGeom prst="rect">
            <a:avLst/>
          </a:prstGeom>
          <a:noFill/>
        </p:spPr>
        <p:txBody>
          <a:bodyPr wrap="square">
            <a:spAutoFit/>
          </a:bodyPr>
          <a:lstStyle/>
          <a:p>
            <a:pPr algn="ctr"/>
            <a:r>
              <a:rPr lang="de-DE" sz="3200" b="1" dirty="0">
                <a:latin typeface="Arial" panose="020B0604020202020204" pitchFamily="34" charset="0"/>
                <a:cs typeface="Arial" panose="020B0604020202020204" pitchFamily="34" charset="0"/>
              </a:rPr>
              <a:t>Werbeaktionen &amp; Ziele</a:t>
            </a:r>
            <a:r>
              <a:rPr lang="de-CH" sz="3200" b="1" dirty="0">
                <a:latin typeface="Arial" panose="020B0604020202020204" pitchFamily="34" charset="0"/>
                <a:cs typeface="Arial" panose="020B0604020202020204" pitchFamily="34" charset="0"/>
              </a:rPr>
              <a:t> 2025</a:t>
            </a:r>
          </a:p>
          <a:p>
            <a:pPr algn="ctr"/>
            <a:endParaRPr lang="de-CH" sz="3200" b="1" dirty="0">
              <a:latin typeface="Arial" panose="020B0604020202020204" pitchFamily="34" charset="0"/>
              <a:cs typeface="Arial" panose="020B0604020202020204" pitchFamily="34" charset="0"/>
            </a:endParaRPr>
          </a:p>
          <a:p>
            <a:pPr algn="ctr"/>
            <a:endParaRPr lang="de-CH" sz="1800" b="1"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38EF43A1-E72B-59E1-C825-0F34791AE85D}"/>
              </a:ext>
            </a:extLst>
          </p:cNvPr>
          <p:cNvSpPr txBox="1"/>
          <p:nvPr/>
        </p:nvSpPr>
        <p:spPr>
          <a:xfrm>
            <a:off x="3873792" y="316518"/>
            <a:ext cx="4572000" cy="1077218"/>
          </a:xfrm>
          <a:prstGeom prst="rect">
            <a:avLst/>
          </a:prstGeom>
          <a:noFill/>
        </p:spPr>
        <p:txBody>
          <a:bodyPr wrap="square">
            <a:spAutoFit/>
          </a:bodyPr>
          <a:lstStyle/>
          <a:p>
            <a:pPr algn="ctr"/>
            <a:r>
              <a:rPr lang="de-DE" sz="3200" b="1" dirty="0">
                <a:latin typeface="Arial" panose="020B0604020202020204" pitchFamily="34" charset="0"/>
                <a:cs typeface="Arial" panose="020B0604020202020204" pitchFamily="34" charset="0"/>
              </a:rPr>
              <a:t>Mitgliederwerbung</a:t>
            </a:r>
          </a:p>
          <a:p>
            <a:pPr algn="ctr"/>
            <a:r>
              <a:rPr lang="de-DE" sz="3200" b="1" dirty="0">
                <a:latin typeface="Arial" panose="020B0604020202020204" pitchFamily="34" charset="0"/>
                <a:cs typeface="Arial" panose="020B0604020202020204" pitchFamily="34" charset="0"/>
              </a:rPr>
              <a:t>Unterverband VPT</a:t>
            </a:r>
            <a:endParaRPr lang="de-CH" sz="3200" b="1" dirty="0">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DB1104ED-1CD6-DE8C-3B68-92A84F351C77}"/>
              </a:ext>
            </a:extLst>
          </p:cNvPr>
          <p:cNvPicPr>
            <a:picLocks noChangeAspect="1"/>
          </p:cNvPicPr>
          <p:nvPr/>
        </p:nvPicPr>
        <p:blipFill>
          <a:blip r:embed="rId3"/>
          <a:stretch>
            <a:fillRect/>
          </a:stretch>
        </p:blipFill>
        <p:spPr>
          <a:xfrm>
            <a:off x="3495" y="2591086"/>
            <a:ext cx="9144000" cy="2952117"/>
          </a:xfrm>
          <a:prstGeom prst="rect">
            <a:avLst/>
          </a:prstGeom>
        </p:spPr>
      </p:pic>
    </p:spTree>
    <p:extLst>
      <p:ext uri="{BB962C8B-B14F-4D97-AF65-F5344CB8AC3E}">
        <p14:creationId xmlns:p14="http://schemas.microsoft.com/office/powerpoint/2010/main" val="1011533709"/>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1501-CFC1-BEF4-FE9F-F4B21F5C0257}"/>
            </a:ext>
          </a:extLst>
        </p:cNvPr>
        <p:cNvGrpSpPr/>
        <p:nvPr/>
      </p:nvGrpSpPr>
      <p:grpSpPr>
        <a:xfrm>
          <a:off x="0" y="0"/>
          <a:ext cx="0" cy="0"/>
          <a:chOff x="0" y="0"/>
          <a:chExt cx="0" cy="0"/>
        </a:xfrm>
      </p:grpSpPr>
      <p:sp>
        <p:nvSpPr>
          <p:cNvPr id="12" name="Minuszeichen 11">
            <a:extLst>
              <a:ext uri="{FF2B5EF4-FFF2-40B4-BE49-F238E27FC236}">
                <a16:creationId xmlns:a16="http://schemas.microsoft.com/office/drawing/2014/main" id="{1A988147-82A6-207B-E560-6ED624F0FA0E}"/>
              </a:ext>
            </a:extLst>
          </p:cNvPr>
          <p:cNvSpPr/>
          <p:nvPr/>
        </p:nvSpPr>
        <p:spPr>
          <a:xfrm flipV="1">
            <a:off x="-1638000" y="5896910"/>
            <a:ext cx="12420000" cy="36000"/>
          </a:xfrm>
          <a:prstGeom prst="mathMinus">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a:extLst>
              <a:ext uri="{FF2B5EF4-FFF2-40B4-BE49-F238E27FC236}">
                <a16:creationId xmlns:a16="http://schemas.microsoft.com/office/drawing/2014/main" id="{2B5634A9-F378-7139-64C1-01E7726A5BE0}"/>
              </a:ext>
            </a:extLst>
          </p:cNvPr>
          <p:cNvSpPr txBox="1"/>
          <p:nvPr/>
        </p:nvSpPr>
        <p:spPr>
          <a:xfrm>
            <a:off x="6159792" y="5833775"/>
            <a:ext cx="2527008" cy="584775"/>
          </a:xfrm>
          <a:prstGeom prst="rect">
            <a:avLst/>
          </a:prstGeom>
          <a:noFill/>
        </p:spPr>
        <p:txBody>
          <a:bodyPr wrap="square" rtlCol="0">
            <a:spAutoFit/>
          </a:bodyPr>
          <a:lstStyle/>
          <a:p>
            <a:r>
              <a:rPr lang="de-CH" sz="3200" b="1" dirty="0">
                <a:latin typeface="Relevant Normal" panose="00000800000000000000" pitchFamily="50" charset="0"/>
                <a:cs typeface="Arial" panose="020B0604020202020204" pitchFamily="34" charset="0"/>
              </a:rPr>
              <a:t>vpt-online.ch</a:t>
            </a:r>
          </a:p>
        </p:txBody>
      </p:sp>
      <p:pic>
        <p:nvPicPr>
          <p:cNvPr id="8" name="Grafik 7">
            <a:extLst>
              <a:ext uri="{FF2B5EF4-FFF2-40B4-BE49-F238E27FC236}">
                <a16:creationId xmlns:a16="http://schemas.microsoft.com/office/drawing/2014/main" id="{214B6C65-6923-BD62-09A7-BAB0F0506B1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57200" y="5971697"/>
            <a:ext cx="3600000" cy="828000"/>
          </a:xfrm>
          <a:prstGeom prst="rect">
            <a:avLst/>
          </a:prstGeom>
        </p:spPr>
      </p:pic>
      <p:sp>
        <p:nvSpPr>
          <p:cNvPr id="9" name="Rectangle 2">
            <a:extLst>
              <a:ext uri="{FF2B5EF4-FFF2-40B4-BE49-F238E27FC236}">
                <a16:creationId xmlns:a16="http://schemas.microsoft.com/office/drawing/2014/main" id="{47693592-B60A-4DDE-F5E2-CE40C6E67E60}"/>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1" name="Titel 1">
            <a:extLst>
              <a:ext uri="{FF2B5EF4-FFF2-40B4-BE49-F238E27FC236}">
                <a16:creationId xmlns:a16="http://schemas.microsoft.com/office/drawing/2014/main" id="{4881EDD8-9647-6CEC-D5CF-0DEC4EA95AE6}"/>
              </a:ext>
            </a:extLst>
          </p:cNvPr>
          <p:cNvSpPr>
            <a:spLocks noGrp="1"/>
          </p:cNvSpPr>
          <p:nvPr/>
        </p:nvSpPr>
        <p:spPr bwMode="auto">
          <a:xfrm>
            <a:off x="562355" y="166781"/>
            <a:ext cx="8103326" cy="7752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0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a:lstStyle>
          <a:p>
            <a:pPr algn="ctr"/>
            <a:r>
              <a:rPr lang="de-DE" sz="4400" dirty="0">
                <a:latin typeface="Arial" panose="020B0604020202020204" pitchFamily="34" charset="0"/>
                <a:cs typeface="Arial" panose="020B0604020202020204" pitchFamily="34" charset="0"/>
              </a:rPr>
              <a:t>Zentralschweiz &amp; </a:t>
            </a:r>
            <a:r>
              <a:rPr lang="de-DE" sz="4400" dirty="0" err="1">
                <a:latin typeface="Arial" panose="020B0604020202020204" pitchFamily="34" charset="0"/>
                <a:cs typeface="Arial" panose="020B0604020202020204" pitchFamily="34" charset="0"/>
              </a:rPr>
              <a:t>Romandie</a:t>
            </a:r>
            <a:r>
              <a:rPr lang="de-DE" sz="4400" dirty="0">
                <a:latin typeface="Arial" panose="020B0604020202020204" pitchFamily="34" charset="0"/>
                <a:cs typeface="Arial" panose="020B0604020202020204" pitchFamily="34" charset="0"/>
              </a:rPr>
              <a:t>   </a:t>
            </a:r>
            <a:br>
              <a:rPr lang="de-DE" sz="3200" dirty="0">
                <a:latin typeface="Arial" panose="020B0604020202020204" pitchFamily="34" charset="0"/>
                <a:cs typeface="Arial" panose="020B0604020202020204" pitchFamily="34" charset="0"/>
              </a:rPr>
            </a:br>
            <a:br>
              <a:rPr lang="de-DE" sz="3200" dirty="0">
                <a:latin typeface="Arial" panose="020B0604020202020204" pitchFamily="34" charset="0"/>
                <a:cs typeface="Arial" panose="020B0604020202020204" pitchFamily="34" charset="0"/>
              </a:rPr>
            </a:br>
            <a:r>
              <a:rPr lang="de-CH" sz="2400" dirty="0">
                <a:latin typeface="Arial" panose="020B0604020202020204" pitchFamily="34" charset="0"/>
                <a:cs typeface="Arial" panose="020B0604020202020204" pitchFamily="34" charset="0"/>
              </a:rPr>
              <a:t> </a:t>
            </a:r>
            <a:br>
              <a:rPr lang="de-DE" sz="3200" dirty="0">
                <a:latin typeface="Arial" panose="020B0604020202020204" pitchFamily="34" charset="0"/>
                <a:cs typeface="Arial" panose="020B0604020202020204" pitchFamily="34" charset="0"/>
              </a:rPr>
            </a:br>
            <a:br>
              <a:rPr lang="de-CH" sz="32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 </a:t>
            </a:r>
            <a:endParaRPr lang="de-DE" sz="2400" dirty="0">
              <a:solidFill>
                <a:srgbClr val="FF0000"/>
              </a:solidFill>
              <a:latin typeface="Arial" panose="020B0604020202020204" pitchFamily="34" charset="0"/>
              <a:cs typeface="Arial" panose="020B0604020202020204" pitchFamily="34" charset="0"/>
            </a:endParaRPr>
          </a:p>
        </p:txBody>
      </p:sp>
      <p:sp>
        <p:nvSpPr>
          <p:cNvPr id="15" name="Rechteck 14">
            <a:extLst>
              <a:ext uri="{FF2B5EF4-FFF2-40B4-BE49-F238E27FC236}">
                <a16:creationId xmlns:a16="http://schemas.microsoft.com/office/drawing/2014/main" id="{43A7AB8B-6DE2-E0D9-8BAF-816DE41D6589}"/>
              </a:ext>
            </a:extLst>
          </p:cNvPr>
          <p:cNvSpPr/>
          <p:nvPr/>
        </p:nvSpPr>
        <p:spPr>
          <a:xfrm>
            <a:off x="457200" y="2978133"/>
            <a:ext cx="2880000" cy="444137"/>
          </a:xfrm>
          <a:prstGeom prst="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Arial" panose="020B0604020202020204" pitchFamily="34" charset="0"/>
                <a:cs typeface="Arial" panose="020B0604020202020204" pitchFamily="34" charset="0"/>
              </a:rPr>
              <a:t> VPT Zug</a:t>
            </a:r>
            <a:endParaRPr lang="de-CH" b="1" dirty="0">
              <a:solidFill>
                <a:schemeClr val="tx1"/>
              </a:solidFill>
              <a:latin typeface="Arial" panose="020B0604020202020204" pitchFamily="34" charset="0"/>
              <a:cs typeface="Arial" panose="020B0604020202020204" pitchFamily="34" charset="0"/>
            </a:endParaRPr>
          </a:p>
        </p:txBody>
      </p:sp>
      <p:sp>
        <p:nvSpPr>
          <p:cNvPr id="16" name="Rechteck 15">
            <a:extLst>
              <a:ext uri="{FF2B5EF4-FFF2-40B4-BE49-F238E27FC236}">
                <a16:creationId xmlns:a16="http://schemas.microsoft.com/office/drawing/2014/main" id="{B49B0263-CD02-3C58-308F-B02957A3B170}"/>
              </a:ext>
            </a:extLst>
          </p:cNvPr>
          <p:cNvSpPr/>
          <p:nvPr/>
        </p:nvSpPr>
        <p:spPr>
          <a:xfrm>
            <a:off x="5806800" y="3015727"/>
            <a:ext cx="2880000" cy="444137"/>
          </a:xfrm>
          <a:prstGeom prst="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Arial" panose="020B0604020202020204" pitchFamily="34" charset="0"/>
                <a:cs typeface="Arial" panose="020B0604020202020204" pitchFamily="34" charset="0"/>
              </a:rPr>
              <a:t> VPT MBC</a:t>
            </a:r>
            <a:endParaRPr lang="de-CH" b="1" dirty="0">
              <a:solidFill>
                <a:schemeClr val="tx1"/>
              </a:solidFill>
              <a:latin typeface="Arial" panose="020B0604020202020204" pitchFamily="34" charset="0"/>
              <a:cs typeface="Arial" panose="020B0604020202020204" pitchFamily="34" charset="0"/>
            </a:endParaRPr>
          </a:p>
        </p:txBody>
      </p:sp>
      <p:sp>
        <p:nvSpPr>
          <p:cNvPr id="17" name="Pfeil: nach links 16">
            <a:extLst>
              <a:ext uri="{FF2B5EF4-FFF2-40B4-BE49-F238E27FC236}">
                <a16:creationId xmlns:a16="http://schemas.microsoft.com/office/drawing/2014/main" id="{3E6C70A2-9432-24C9-5F14-D452CE2BED21}"/>
              </a:ext>
            </a:extLst>
          </p:cNvPr>
          <p:cNvSpPr/>
          <p:nvPr/>
        </p:nvSpPr>
        <p:spPr>
          <a:xfrm>
            <a:off x="3529802" y="1411196"/>
            <a:ext cx="2168434" cy="673184"/>
          </a:xfrm>
          <a:prstGeom prst="leftArrow">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01.01.2025</a:t>
            </a:r>
            <a:endParaRPr lang="de-CH"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9" name="Pfeil: nach links 18">
            <a:extLst>
              <a:ext uri="{FF2B5EF4-FFF2-40B4-BE49-F238E27FC236}">
                <a16:creationId xmlns:a16="http://schemas.microsoft.com/office/drawing/2014/main" id="{36AC8F73-611F-A2F5-5188-267EB7B28561}"/>
              </a:ext>
            </a:extLst>
          </p:cNvPr>
          <p:cNvSpPr/>
          <p:nvPr/>
        </p:nvSpPr>
        <p:spPr>
          <a:xfrm rot="10800000">
            <a:off x="3519982" y="2330886"/>
            <a:ext cx="2168434" cy="673184"/>
          </a:xfrm>
          <a:prstGeom prst="leftArrow">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rot lat="0" lon="0" rev="10800000"/>
              </a:camera>
              <a:lightRig rig="threePt" dir="t"/>
            </a:scene3d>
          </a:bodyPr>
          <a:lstStyle/>
          <a:p>
            <a:pPr algn="ctr"/>
            <a:r>
              <a:rPr lang="de-DE"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01.01.2025</a:t>
            </a:r>
            <a:endParaRPr lang="de-CH"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5A213FE5-3465-7B7D-9F04-B45B51C3CFFB}"/>
              </a:ext>
            </a:extLst>
          </p:cNvPr>
          <p:cNvSpPr txBox="1"/>
          <p:nvPr/>
        </p:nvSpPr>
        <p:spPr>
          <a:xfrm>
            <a:off x="3590762" y="2130976"/>
            <a:ext cx="1787890" cy="338554"/>
          </a:xfrm>
          <a:prstGeom prst="rect">
            <a:avLst/>
          </a:prstGeom>
          <a:noFill/>
        </p:spPr>
        <p:txBody>
          <a:bodyPr wrap="square" rtlCol="0">
            <a:spAutoFit/>
          </a:bodyPr>
          <a:lstStyle/>
          <a:p>
            <a:pPr algn="ctr"/>
            <a:r>
              <a:rPr lang="de-DE" sz="1600" b="1" dirty="0">
                <a:latin typeface="Arial" panose="020B0604020202020204" pitchFamily="34" charset="0"/>
                <a:cs typeface="Arial" panose="020B0604020202020204" pitchFamily="34" charset="0"/>
              </a:rPr>
              <a:t>Patricia </a:t>
            </a:r>
            <a:r>
              <a:rPr lang="de-DE" sz="1600" b="1" dirty="0" err="1">
                <a:latin typeface="Arial" panose="020B0604020202020204" pitchFamily="34" charset="0"/>
                <a:cs typeface="Arial" panose="020B0604020202020204" pitchFamily="34" charset="0"/>
              </a:rPr>
              <a:t>Alcaraz</a:t>
            </a:r>
            <a:endParaRPr lang="de-CH" sz="1600" b="1" dirty="0">
              <a:latin typeface="Arial" panose="020B0604020202020204" pitchFamily="34" charset="0"/>
              <a:cs typeface="Arial" panose="020B0604020202020204" pitchFamily="34" charset="0"/>
            </a:endParaRPr>
          </a:p>
        </p:txBody>
      </p:sp>
      <p:sp>
        <p:nvSpPr>
          <p:cNvPr id="23" name="Textfeld 22">
            <a:extLst>
              <a:ext uri="{FF2B5EF4-FFF2-40B4-BE49-F238E27FC236}">
                <a16:creationId xmlns:a16="http://schemas.microsoft.com/office/drawing/2014/main" id="{3A098A72-0131-A51E-BE8F-161DFA64B0B5}"/>
              </a:ext>
            </a:extLst>
          </p:cNvPr>
          <p:cNvSpPr txBox="1"/>
          <p:nvPr/>
        </p:nvSpPr>
        <p:spPr>
          <a:xfrm>
            <a:off x="3872022" y="1201993"/>
            <a:ext cx="1787890" cy="338554"/>
          </a:xfrm>
          <a:prstGeom prst="rect">
            <a:avLst/>
          </a:prstGeom>
          <a:noFill/>
        </p:spPr>
        <p:txBody>
          <a:bodyPr wrap="square" rtlCol="0">
            <a:spAutoFit/>
          </a:bodyPr>
          <a:lstStyle/>
          <a:p>
            <a:pPr algn="ctr"/>
            <a:r>
              <a:rPr lang="de-DE" sz="1600" b="1" dirty="0">
                <a:latin typeface="Arial" panose="020B0604020202020204" pitchFamily="34" charset="0"/>
                <a:cs typeface="Arial" panose="020B0604020202020204" pitchFamily="34" charset="0"/>
              </a:rPr>
              <a:t>Murielle Zürcher</a:t>
            </a:r>
            <a:endParaRPr lang="de-CH" sz="1600" b="1" dirty="0">
              <a:latin typeface="Arial" panose="020B0604020202020204" pitchFamily="34" charset="0"/>
              <a:cs typeface="Arial" panose="020B0604020202020204" pitchFamily="34" charset="0"/>
            </a:endParaRPr>
          </a:p>
        </p:txBody>
      </p:sp>
      <p:sp>
        <p:nvSpPr>
          <p:cNvPr id="2" name="Pfeil: nach links 1">
            <a:extLst>
              <a:ext uri="{FF2B5EF4-FFF2-40B4-BE49-F238E27FC236}">
                <a16:creationId xmlns:a16="http://schemas.microsoft.com/office/drawing/2014/main" id="{8C326A97-566B-874B-5656-FD5935A599C8}"/>
              </a:ext>
            </a:extLst>
          </p:cNvPr>
          <p:cNvSpPr/>
          <p:nvPr/>
        </p:nvSpPr>
        <p:spPr>
          <a:xfrm rot="10800000">
            <a:off x="3529802" y="4130918"/>
            <a:ext cx="2168434" cy="673184"/>
          </a:xfrm>
          <a:prstGeom prst="leftArrow">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rot lat="0" lon="0" rev="10800000"/>
              </a:camera>
              <a:lightRig rig="threePt" dir="t"/>
            </a:scene3d>
          </a:bodyPr>
          <a:lstStyle/>
          <a:p>
            <a:pPr algn="ctr"/>
            <a:r>
              <a:rPr lang="de-DE"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01.01.2025</a:t>
            </a:r>
            <a:endParaRPr lang="de-CH"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60918617-358C-886A-8203-57380B212648}"/>
              </a:ext>
            </a:extLst>
          </p:cNvPr>
          <p:cNvSpPr txBox="1"/>
          <p:nvPr/>
        </p:nvSpPr>
        <p:spPr>
          <a:xfrm>
            <a:off x="3590762" y="3961641"/>
            <a:ext cx="1787890" cy="338554"/>
          </a:xfrm>
          <a:prstGeom prst="rect">
            <a:avLst/>
          </a:prstGeom>
          <a:noFill/>
        </p:spPr>
        <p:txBody>
          <a:bodyPr wrap="square" rtlCol="0">
            <a:spAutoFit/>
          </a:bodyPr>
          <a:lstStyle/>
          <a:p>
            <a:pPr algn="ctr"/>
            <a:r>
              <a:rPr lang="de-DE" sz="1600" b="1" dirty="0">
                <a:latin typeface="Arial" panose="020B0604020202020204" pitchFamily="34" charset="0"/>
                <a:cs typeface="Arial" panose="020B0604020202020204" pitchFamily="34" charset="0"/>
              </a:rPr>
              <a:t>Patricia </a:t>
            </a:r>
            <a:r>
              <a:rPr lang="de-DE" sz="1600" b="1" dirty="0" err="1">
                <a:latin typeface="Arial" panose="020B0604020202020204" pitchFamily="34" charset="0"/>
                <a:cs typeface="Arial" panose="020B0604020202020204" pitchFamily="34" charset="0"/>
              </a:rPr>
              <a:t>Alcaraz</a:t>
            </a:r>
            <a:endParaRPr lang="de-CH" sz="1600" b="1" dirty="0">
              <a:latin typeface="Arial" panose="020B0604020202020204" pitchFamily="34" charset="0"/>
              <a:cs typeface="Arial" panose="020B0604020202020204" pitchFamily="34" charset="0"/>
            </a:endParaRPr>
          </a:p>
        </p:txBody>
      </p:sp>
      <p:sp>
        <p:nvSpPr>
          <p:cNvPr id="5" name="Rechteck 4">
            <a:extLst>
              <a:ext uri="{FF2B5EF4-FFF2-40B4-BE49-F238E27FC236}">
                <a16:creationId xmlns:a16="http://schemas.microsoft.com/office/drawing/2014/main" id="{53BBF5E1-6470-5C80-0DC0-0E565A5B216D}"/>
              </a:ext>
            </a:extLst>
          </p:cNvPr>
          <p:cNvSpPr/>
          <p:nvPr/>
        </p:nvSpPr>
        <p:spPr>
          <a:xfrm>
            <a:off x="5799410" y="5350245"/>
            <a:ext cx="2880000" cy="444137"/>
          </a:xfrm>
          <a:prstGeom prst="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Arial" panose="020B0604020202020204" pitchFamily="34" charset="0"/>
                <a:cs typeface="Arial" panose="020B0604020202020204" pitchFamily="34" charset="0"/>
              </a:rPr>
              <a:t>VPT </a:t>
            </a:r>
            <a:r>
              <a:rPr lang="de-DE" b="1" dirty="0" err="1">
                <a:solidFill>
                  <a:schemeClr val="tx1"/>
                </a:solidFill>
                <a:latin typeface="Arial" panose="020B0604020202020204" pitchFamily="34" charset="0"/>
                <a:cs typeface="Arial" panose="020B0604020202020204" pitchFamily="34" charset="0"/>
              </a:rPr>
              <a:t>Plaine</a:t>
            </a:r>
            <a:r>
              <a:rPr lang="de-DE" b="1" dirty="0">
                <a:solidFill>
                  <a:schemeClr val="tx1"/>
                </a:solidFill>
                <a:latin typeface="Arial" panose="020B0604020202020204" pitchFamily="34" charset="0"/>
                <a:cs typeface="Arial" panose="020B0604020202020204" pitchFamily="34" charset="0"/>
              </a:rPr>
              <a:t>-du-</a:t>
            </a:r>
            <a:r>
              <a:rPr lang="de-DE" b="1" dirty="0" err="1">
                <a:solidFill>
                  <a:schemeClr val="tx1"/>
                </a:solidFill>
                <a:latin typeface="Arial" panose="020B0604020202020204" pitchFamily="34" charset="0"/>
                <a:cs typeface="Arial" panose="020B0604020202020204" pitchFamily="34" charset="0"/>
              </a:rPr>
              <a:t>Rôhne</a:t>
            </a:r>
            <a:endParaRPr lang="de-CH" b="1" dirty="0">
              <a:solidFill>
                <a:schemeClr val="tx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52BB2039-0112-1154-C2E8-8AB8ACFA99F7}"/>
              </a:ext>
            </a:extLst>
          </p:cNvPr>
          <p:cNvSpPr>
            <a:spLocks noGrp="1"/>
          </p:cNvSpPr>
          <p:nvPr/>
        </p:nvSpPr>
        <p:spPr bwMode="auto">
          <a:xfrm>
            <a:off x="388439" y="4130918"/>
            <a:ext cx="3017522" cy="9032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0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a:lstStyle>
          <a:p>
            <a:pPr algn="ctr"/>
            <a:r>
              <a:rPr lang="de-DE" sz="4400" dirty="0">
                <a:latin typeface="Arial" panose="020B0604020202020204" pitchFamily="34" charset="0"/>
                <a:cs typeface="Arial" panose="020B0604020202020204" pitchFamily="34" charset="0"/>
              </a:rPr>
              <a:t>   </a:t>
            </a:r>
            <a:br>
              <a:rPr lang="de-DE" sz="3200" dirty="0">
                <a:latin typeface="Arial" panose="020B0604020202020204" pitchFamily="34" charset="0"/>
                <a:cs typeface="Arial" panose="020B0604020202020204" pitchFamily="34" charset="0"/>
              </a:rPr>
            </a:br>
            <a:br>
              <a:rPr lang="de-DE" sz="3200" dirty="0">
                <a:latin typeface="Arial" panose="020B0604020202020204" pitchFamily="34" charset="0"/>
                <a:cs typeface="Arial" panose="020B0604020202020204" pitchFamily="34" charset="0"/>
              </a:rPr>
            </a:br>
            <a:r>
              <a:rPr lang="de-CH" sz="2400" dirty="0">
                <a:latin typeface="Arial" panose="020B0604020202020204" pitchFamily="34" charset="0"/>
                <a:cs typeface="Arial" panose="020B0604020202020204" pitchFamily="34" charset="0"/>
              </a:rPr>
              <a:t> </a:t>
            </a:r>
            <a:br>
              <a:rPr lang="de-DE" sz="3200" dirty="0">
                <a:latin typeface="Arial" panose="020B0604020202020204" pitchFamily="34" charset="0"/>
                <a:cs typeface="Arial" panose="020B0604020202020204" pitchFamily="34" charset="0"/>
              </a:rPr>
            </a:br>
            <a:br>
              <a:rPr lang="de-CH" sz="32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 </a:t>
            </a:r>
            <a:endParaRPr lang="de-DE" sz="2400" dirty="0">
              <a:solidFill>
                <a:srgbClr val="FF0000"/>
              </a:solidFill>
              <a:latin typeface="Arial" panose="020B0604020202020204" pitchFamily="34" charset="0"/>
              <a:cs typeface="Arial" panose="020B0604020202020204" pitchFamily="34" charset="0"/>
            </a:endParaRPr>
          </a:p>
        </p:txBody>
      </p:sp>
      <p:pic>
        <p:nvPicPr>
          <p:cNvPr id="6" name="Picture 2" descr="Zugerland Verkehrsbetriebe AG • I-BITPRO AG">
            <a:extLst>
              <a:ext uri="{FF2B5EF4-FFF2-40B4-BE49-F238E27FC236}">
                <a16:creationId xmlns:a16="http://schemas.microsoft.com/office/drawing/2014/main" id="{510CB9F0-F0C1-093B-E580-1872F889C171}"/>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6566"/>
            <a:ext cx="288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D8F94ECE-7448-8086-973B-47EE6B53F787}"/>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6800" y="1164739"/>
            <a:ext cx="288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pc - Mercedes Citaro Nr.23 beim Bahnhof in Aigle am 04.06.2023 -  Bus-bild.de">
            <a:extLst>
              <a:ext uri="{FF2B5EF4-FFF2-40B4-BE49-F238E27FC236}">
                <a16:creationId xmlns:a16="http://schemas.microsoft.com/office/drawing/2014/main" id="{FCF0CEDC-E77D-F16F-D11B-1DE64EFD374B}"/>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6800" y="3501496"/>
            <a:ext cx="288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tton with banner Werbeaktion Stock-Vektorgrafik | Adobe Stock">
            <a:extLst>
              <a:ext uri="{FF2B5EF4-FFF2-40B4-BE49-F238E27FC236}">
                <a16:creationId xmlns:a16="http://schemas.microsoft.com/office/drawing/2014/main" id="{C3F73093-C038-B324-0854-C24D9DD426F8}"/>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200" y="3584025"/>
            <a:ext cx="216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098308"/>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inuszeichen 11">
            <a:extLst>
              <a:ext uri="{FF2B5EF4-FFF2-40B4-BE49-F238E27FC236}">
                <a16:creationId xmlns:a16="http://schemas.microsoft.com/office/drawing/2014/main" id="{18ACC147-3FBD-4A66-98D5-DDAE26ED38AB}"/>
              </a:ext>
            </a:extLst>
          </p:cNvPr>
          <p:cNvSpPr/>
          <p:nvPr/>
        </p:nvSpPr>
        <p:spPr>
          <a:xfrm flipV="1">
            <a:off x="-1638000" y="5896910"/>
            <a:ext cx="12420000" cy="36000"/>
          </a:xfrm>
          <a:prstGeom prst="mathMinus">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a:extLst>
              <a:ext uri="{FF2B5EF4-FFF2-40B4-BE49-F238E27FC236}">
                <a16:creationId xmlns:a16="http://schemas.microsoft.com/office/drawing/2014/main" id="{6E34932A-62E8-4D3C-BEDB-FDE586F713BD}"/>
              </a:ext>
            </a:extLst>
          </p:cNvPr>
          <p:cNvSpPr txBox="1"/>
          <p:nvPr/>
        </p:nvSpPr>
        <p:spPr>
          <a:xfrm>
            <a:off x="6159792" y="5833775"/>
            <a:ext cx="2527008" cy="584775"/>
          </a:xfrm>
          <a:prstGeom prst="rect">
            <a:avLst/>
          </a:prstGeom>
          <a:noFill/>
        </p:spPr>
        <p:txBody>
          <a:bodyPr wrap="square" rtlCol="0">
            <a:spAutoFit/>
          </a:bodyPr>
          <a:lstStyle/>
          <a:p>
            <a:r>
              <a:rPr lang="de-CH" sz="3200" b="1" dirty="0">
                <a:latin typeface="Relevant Normal" panose="00000800000000000000" pitchFamily="50" charset="0"/>
                <a:cs typeface="Arial" panose="020B0604020202020204" pitchFamily="34" charset="0"/>
              </a:rPr>
              <a:t>vpt-online.ch</a:t>
            </a:r>
          </a:p>
        </p:txBody>
      </p:sp>
      <p:pic>
        <p:nvPicPr>
          <p:cNvPr id="8" name="Grafik 7">
            <a:extLst>
              <a:ext uri="{FF2B5EF4-FFF2-40B4-BE49-F238E27FC236}">
                <a16:creationId xmlns:a16="http://schemas.microsoft.com/office/drawing/2014/main" id="{DA0390A3-B881-4F05-A611-876AD768632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64592" y="5932910"/>
            <a:ext cx="3600000" cy="828000"/>
          </a:xfrm>
          <a:prstGeom prst="rect">
            <a:avLst/>
          </a:prstGeom>
        </p:spPr>
      </p:pic>
      <p:pic>
        <p:nvPicPr>
          <p:cNvPr id="5" name="Grafik 4">
            <a:extLst>
              <a:ext uri="{FF2B5EF4-FFF2-40B4-BE49-F238E27FC236}">
                <a16:creationId xmlns:a16="http://schemas.microsoft.com/office/drawing/2014/main" id="{71A0F306-0627-48A0-87A7-63D39F48E1EA}"/>
              </a:ext>
            </a:extLst>
          </p:cNvPr>
          <p:cNvPicPr>
            <a:picLocks noChangeAspect="1"/>
          </p:cNvPicPr>
          <p:nvPr/>
        </p:nvPicPr>
        <p:blipFill>
          <a:blip r:embed="rId3"/>
          <a:stretch>
            <a:fillRect/>
          </a:stretch>
        </p:blipFill>
        <p:spPr>
          <a:xfrm>
            <a:off x="2546555" y="1427386"/>
            <a:ext cx="3893574" cy="3385903"/>
          </a:xfrm>
          <a:prstGeom prst="rect">
            <a:avLst/>
          </a:prstGeom>
        </p:spPr>
      </p:pic>
      <p:sp>
        <p:nvSpPr>
          <p:cNvPr id="6" name="Textfeld 5">
            <a:extLst>
              <a:ext uri="{FF2B5EF4-FFF2-40B4-BE49-F238E27FC236}">
                <a16:creationId xmlns:a16="http://schemas.microsoft.com/office/drawing/2014/main" id="{ED3F4D2D-D061-4AAB-B45A-F12DD4C1EA89}"/>
              </a:ext>
            </a:extLst>
          </p:cNvPr>
          <p:cNvSpPr txBox="1"/>
          <p:nvPr/>
        </p:nvSpPr>
        <p:spPr>
          <a:xfrm>
            <a:off x="37707" y="4996169"/>
            <a:ext cx="9068585" cy="1200329"/>
          </a:xfrm>
          <a:prstGeom prst="rect">
            <a:avLst/>
          </a:prstGeom>
          <a:noFill/>
        </p:spPr>
        <p:txBody>
          <a:bodyPr wrap="square" rtlCol="0">
            <a:spAutoFit/>
          </a:bodyPr>
          <a:lstStyle/>
          <a:p>
            <a:pPr algn="ctr"/>
            <a:r>
              <a:rPr lang="de-CH" sz="3600" b="1" dirty="0">
                <a:latin typeface="Arial" panose="020B0604020202020204" pitchFamily="34" charset="0"/>
                <a:cs typeface="Arial" panose="020B0604020202020204" pitchFamily="34" charset="0"/>
              </a:rPr>
              <a:t>Danke für Eure Aufmerksamkeit</a:t>
            </a:r>
            <a:r>
              <a:rPr lang="de-CH" sz="3600" dirty="0">
                <a:latin typeface="Arial" panose="020B0604020202020204" pitchFamily="34" charset="0"/>
                <a:cs typeface="Arial" panose="020B0604020202020204" pitchFamily="34" charset="0"/>
              </a:rPr>
              <a:t>. </a:t>
            </a:r>
          </a:p>
          <a:p>
            <a:pPr algn="ctr"/>
            <a:endParaRPr lang="de-CH" sz="3600" b="1"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E6A5A54F-E554-4FC7-8D0C-1AFB7A9F05A2}"/>
              </a:ext>
            </a:extLst>
          </p:cNvPr>
          <p:cNvSpPr txBox="1"/>
          <p:nvPr/>
        </p:nvSpPr>
        <p:spPr>
          <a:xfrm>
            <a:off x="2035277" y="437047"/>
            <a:ext cx="5073444" cy="1200329"/>
          </a:xfrm>
          <a:prstGeom prst="rect">
            <a:avLst/>
          </a:prstGeom>
          <a:noFill/>
        </p:spPr>
        <p:txBody>
          <a:bodyPr wrap="square" rtlCol="0">
            <a:spAutoFit/>
          </a:bodyPr>
          <a:lstStyle/>
          <a:p>
            <a:pPr algn="ctr"/>
            <a:r>
              <a:rPr lang="de-CH" sz="3600" b="1" dirty="0">
                <a:latin typeface="Arial" panose="020B0604020202020204" pitchFamily="34" charset="0"/>
                <a:cs typeface="Arial" panose="020B0604020202020204" pitchFamily="34" charset="0"/>
              </a:rPr>
              <a:t>Fragen ?</a:t>
            </a:r>
          </a:p>
          <a:p>
            <a:pPr algn="ctr"/>
            <a:endParaRPr lang="de-CH"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538358"/>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xmlns:p14="http://schemas.microsoft.com/office/powerpoint/2010/main" spd="slow" advClick="0" advTm="1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42DAC-D635-B3E3-9C58-1FE4BA2A1AEE}"/>
            </a:ext>
          </a:extLst>
        </p:cNvPr>
        <p:cNvGrpSpPr/>
        <p:nvPr/>
      </p:nvGrpSpPr>
      <p:grpSpPr>
        <a:xfrm>
          <a:off x="0" y="0"/>
          <a:ext cx="0" cy="0"/>
          <a:chOff x="0" y="0"/>
          <a:chExt cx="0" cy="0"/>
        </a:xfrm>
      </p:grpSpPr>
      <p:sp>
        <p:nvSpPr>
          <p:cNvPr id="12" name="Minuszeichen 11">
            <a:extLst>
              <a:ext uri="{FF2B5EF4-FFF2-40B4-BE49-F238E27FC236}">
                <a16:creationId xmlns:a16="http://schemas.microsoft.com/office/drawing/2014/main" id="{E311C22E-218D-015B-57CB-C76B0E686791}"/>
              </a:ext>
            </a:extLst>
          </p:cNvPr>
          <p:cNvSpPr/>
          <p:nvPr/>
        </p:nvSpPr>
        <p:spPr>
          <a:xfrm flipV="1">
            <a:off x="-1638000" y="5896910"/>
            <a:ext cx="12420000" cy="36000"/>
          </a:xfrm>
          <a:prstGeom prst="mathMinus">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a:extLst>
              <a:ext uri="{FF2B5EF4-FFF2-40B4-BE49-F238E27FC236}">
                <a16:creationId xmlns:a16="http://schemas.microsoft.com/office/drawing/2014/main" id="{E5E9929E-F6DE-7310-C031-5C0F89B3AD6B}"/>
              </a:ext>
            </a:extLst>
          </p:cNvPr>
          <p:cNvSpPr txBox="1"/>
          <p:nvPr/>
        </p:nvSpPr>
        <p:spPr>
          <a:xfrm>
            <a:off x="6159792" y="5833775"/>
            <a:ext cx="2527008" cy="584775"/>
          </a:xfrm>
          <a:prstGeom prst="rect">
            <a:avLst/>
          </a:prstGeom>
          <a:noFill/>
        </p:spPr>
        <p:txBody>
          <a:bodyPr wrap="square" rtlCol="0">
            <a:spAutoFit/>
          </a:bodyPr>
          <a:lstStyle/>
          <a:p>
            <a:r>
              <a:rPr lang="de-CH" sz="3200" b="1" dirty="0">
                <a:latin typeface="Relevant Normal" panose="00000800000000000000" pitchFamily="50" charset="0"/>
                <a:cs typeface="Arial" panose="020B0604020202020204" pitchFamily="34" charset="0"/>
              </a:rPr>
              <a:t>vpt-online.ch</a:t>
            </a:r>
          </a:p>
        </p:txBody>
      </p:sp>
      <p:pic>
        <p:nvPicPr>
          <p:cNvPr id="8" name="Grafik 7">
            <a:extLst>
              <a:ext uri="{FF2B5EF4-FFF2-40B4-BE49-F238E27FC236}">
                <a16:creationId xmlns:a16="http://schemas.microsoft.com/office/drawing/2014/main" id="{C82ED864-612D-719A-CDEE-C97396C0DF1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64592" y="5932910"/>
            <a:ext cx="3600000" cy="828000"/>
          </a:xfrm>
          <a:prstGeom prst="rect">
            <a:avLst/>
          </a:prstGeom>
        </p:spPr>
      </p:pic>
      <p:sp>
        <p:nvSpPr>
          <p:cNvPr id="7" name="Textfeld 6">
            <a:extLst>
              <a:ext uri="{FF2B5EF4-FFF2-40B4-BE49-F238E27FC236}">
                <a16:creationId xmlns:a16="http://schemas.microsoft.com/office/drawing/2014/main" id="{6469DF21-DACA-0C1C-AE25-B22C658EE1B4}"/>
              </a:ext>
            </a:extLst>
          </p:cNvPr>
          <p:cNvSpPr txBox="1"/>
          <p:nvPr/>
        </p:nvSpPr>
        <p:spPr>
          <a:xfrm>
            <a:off x="1065770" y="217204"/>
            <a:ext cx="7012460" cy="707886"/>
          </a:xfrm>
          <a:prstGeom prst="rect">
            <a:avLst/>
          </a:prstGeom>
          <a:noFill/>
        </p:spPr>
        <p:txBody>
          <a:bodyPr wrap="square" rtlCol="0">
            <a:spAutoFit/>
          </a:bodyPr>
          <a:lstStyle/>
          <a:p>
            <a:pPr algn="ctr"/>
            <a:r>
              <a:rPr lang="de-DE" sz="4000" b="1" dirty="0">
                <a:latin typeface="Arial" panose="020B0604020202020204" pitchFamily="34" charset="0"/>
                <a:cs typeface="Arial" panose="020B0604020202020204" pitchFamily="34" charset="0"/>
              </a:rPr>
              <a:t>Werbeaktionen &amp; Ziele</a:t>
            </a:r>
            <a:r>
              <a:rPr lang="de-CH" sz="4000" b="1" dirty="0">
                <a:latin typeface="Arial" panose="020B0604020202020204" pitchFamily="34" charset="0"/>
                <a:cs typeface="Arial" panose="020B0604020202020204" pitchFamily="34" charset="0"/>
              </a:rPr>
              <a:t> 2025</a:t>
            </a:r>
          </a:p>
        </p:txBody>
      </p:sp>
      <p:pic>
        <p:nvPicPr>
          <p:cNvPr id="2" name="Grafik 1">
            <a:extLst>
              <a:ext uri="{FF2B5EF4-FFF2-40B4-BE49-F238E27FC236}">
                <a16:creationId xmlns:a16="http://schemas.microsoft.com/office/drawing/2014/main" id="{D0B37111-99C0-334E-7D21-82C840DCA8E5}"/>
              </a:ext>
            </a:extLst>
          </p:cNvPr>
          <p:cNvPicPr preferRelativeResize="0">
            <a:picLocks/>
          </p:cNvPicPr>
          <p:nvPr/>
        </p:nvPicPr>
        <p:blipFill>
          <a:blip r:embed="rId3"/>
          <a:stretch>
            <a:fillRect/>
          </a:stretch>
        </p:blipFill>
        <p:spPr>
          <a:xfrm>
            <a:off x="1493999" y="1261370"/>
            <a:ext cx="6156000" cy="3600000"/>
          </a:xfrm>
          <a:prstGeom prst="rect">
            <a:avLst/>
          </a:prstGeom>
        </p:spPr>
      </p:pic>
    </p:spTree>
    <p:extLst>
      <p:ext uri="{BB962C8B-B14F-4D97-AF65-F5344CB8AC3E}">
        <p14:creationId xmlns:p14="http://schemas.microsoft.com/office/powerpoint/2010/main" val="1951822012"/>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inuszeichen 11">
            <a:extLst>
              <a:ext uri="{FF2B5EF4-FFF2-40B4-BE49-F238E27FC236}">
                <a16:creationId xmlns:a16="http://schemas.microsoft.com/office/drawing/2014/main" id="{18ACC147-3FBD-4A66-98D5-DDAE26ED38AB}"/>
              </a:ext>
            </a:extLst>
          </p:cNvPr>
          <p:cNvSpPr/>
          <p:nvPr/>
        </p:nvSpPr>
        <p:spPr>
          <a:xfrm flipV="1">
            <a:off x="-1638000" y="5896910"/>
            <a:ext cx="12420000" cy="36000"/>
          </a:xfrm>
          <a:prstGeom prst="mathMinus">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a:extLst>
              <a:ext uri="{FF2B5EF4-FFF2-40B4-BE49-F238E27FC236}">
                <a16:creationId xmlns:a16="http://schemas.microsoft.com/office/drawing/2014/main" id="{6E34932A-62E8-4D3C-BEDB-FDE586F713BD}"/>
              </a:ext>
            </a:extLst>
          </p:cNvPr>
          <p:cNvSpPr txBox="1"/>
          <p:nvPr/>
        </p:nvSpPr>
        <p:spPr>
          <a:xfrm>
            <a:off x="6159792" y="5833775"/>
            <a:ext cx="2527008" cy="584775"/>
          </a:xfrm>
          <a:prstGeom prst="rect">
            <a:avLst/>
          </a:prstGeom>
          <a:noFill/>
        </p:spPr>
        <p:txBody>
          <a:bodyPr wrap="square" rtlCol="0">
            <a:spAutoFit/>
          </a:bodyPr>
          <a:lstStyle/>
          <a:p>
            <a:r>
              <a:rPr lang="de-CH" sz="3200" b="1" dirty="0">
                <a:latin typeface="Relevant Normal" panose="00000800000000000000" pitchFamily="50" charset="0"/>
                <a:cs typeface="Arial" panose="020B0604020202020204" pitchFamily="34" charset="0"/>
              </a:rPr>
              <a:t>vpt-online.ch</a:t>
            </a:r>
          </a:p>
        </p:txBody>
      </p:sp>
      <p:pic>
        <p:nvPicPr>
          <p:cNvPr id="8" name="Grafik 7">
            <a:extLst>
              <a:ext uri="{FF2B5EF4-FFF2-40B4-BE49-F238E27FC236}">
                <a16:creationId xmlns:a16="http://schemas.microsoft.com/office/drawing/2014/main" id="{DA0390A3-B881-4F05-A611-876AD768632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64592" y="5932910"/>
            <a:ext cx="3600000" cy="828000"/>
          </a:xfrm>
          <a:prstGeom prst="rect">
            <a:avLst/>
          </a:prstGeom>
        </p:spPr>
      </p:pic>
      <p:sp>
        <p:nvSpPr>
          <p:cNvPr id="5" name="Textfeld 4">
            <a:extLst>
              <a:ext uri="{FF2B5EF4-FFF2-40B4-BE49-F238E27FC236}">
                <a16:creationId xmlns:a16="http://schemas.microsoft.com/office/drawing/2014/main" id="{BC6EA9A1-BBF0-4ED4-88BC-102C6858FDA7}"/>
              </a:ext>
            </a:extLst>
          </p:cNvPr>
          <p:cNvSpPr txBox="1"/>
          <p:nvPr/>
        </p:nvSpPr>
        <p:spPr>
          <a:xfrm>
            <a:off x="1225485" y="1617722"/>
            <a:ext cx="6693030" cy="954107"/>
          </a:xfrm>
          <a:prstGeom prst="rect">
            <a:avLst/>
          </a:prstGeom>
          <a:noFill/>
        </p:spPr>
        <p:txBody>
          <a:bodyPr wrap="square" rtlCol="0">
            <a:spAutoFit/>
          </a:bodyPr>
          <a:lstStyle/>
          <a:p>
            <a:pPr marL="457200" indent="-457200" algn="ctr">
              <a:buAutoNum type="arabicPeriod"/>
            </a:pPr>
            <a:r>
              <a:rPr lang="de-CH" sz="2800" b="1" u="sng" dirty="0">
                <a:solidFill>
                  <a:srgbClr val="FF0000"/>
                </a:solidFill>
                <a:latin typeface="Arial" panose="020B0604020202020204" pitchFamily="34" charset="0"/>
                <a:cs typeface="Arial" panose="020B0604020202020204" pitchFamily="34" charset="0"/>
              </a:rPr>
              <a:t>750 Neumitglieder im Unterverband VPT 2025</a:t>
            </a:r>
          </a:p>
        </p:txBody>
      </p:sp>
      <p:sp>
        <p:nvSpPr>
          <p:cNvPr id="6" name="Textfeld 5">
            <a:extLst>
              <a:ext uri="{FF2B5EF4-FFF2-40B4-BE49-F238E27FC236}">
                <a16:creationId xmlns:a16="http://schemas.microsoft.com/office/drawing/2014/main" id="{CA3FF3DA-D447-49DA-A0E2-C653B84CCD1C}"/>
              </a:ext>
            </a:extLst>
          </p:cNvPr>
          <p:cNvSpPr txBox="1"/>
          <p:nvPr/>
        </p:nvSpPr>
        <p:spPr>
          <a:xfrm>
            <a:off x="1949975" y="3938922"/>
            <a:ext cx="5443979" cy="1569660"/>
          </a:xfrm>
          <a:prstGeom prst="rect">
            <a:avLst/>
          </a:prstGeom>
          <a:noFill/>
        </p:spPr>
        <p:txBody>
          <a:bodyPr wrap="square" rtlCol="0">
            <a:spAutoFit/>
          </a:bodyPr>
          <a:lstStyle/>
          <a:p>
            <a:r>
              <a:rPr lang="de-CH" sz="3200" b="1" dirty="0">
                <a:latin typeface="Arial" panose="020B0604020202020204" pitchFamily="34" charset="0"/>
                <a:cs typeface="Arial" panose="020B0604020202020204" pitchFamily="34" charset="0"/>
              </a:rPr>
              <a:t>Gemeinsam weiterkommen</a:t>
            </a:r>
          </a:p>
          <a:p>
            <a:r>
              <a:rPr lang="de-CH" sz="3200" b="1" dirty="0" err="1">
                <a:latin typeface="Arial" panose="020B0604020202020204" pitchFamily="34" charset="0"/>
                <a:cs typeface="Arial" panose="020B0604020202020204" pitchFamily="34" charset="0"/>
              </a:rPr>
              <a:t>Progressons</a:t>
            </a:r>
            <a:r>
              <a:rPr lang="de-CH" sz="3200" b="1" dirty="0">
                <a:latin typeface="Arial" panose="020B0604020202020204" pitchFamily="34" charset="0"/>
                <a:cs typeface="Arial" panose="020B0604020202020204" pitchFamily="34" charset="0"/>
              </a:rPr>
              <a:t> </a:t>
            </a:r>
            <a:r>
              <a:rPr lang="de-CH" sz="3200" b="1" dirty="0" err="1">
                <a:latin typeface="Arial" panose="020B0604020202020204" pitchFamily="34" charset="0"/>
                <a:cs typeface="Arial" panose="020B0604020202020204" pitchFamily="34" charset="0"/>
              </a:rPr>
              <a:t>ensemble</a:t>
            </a:r>
            <a:endParaRPr lang="de-CH" sz="3200" b="1" dirty="0">
              <a:latin typeface="Arial" panose="020B0604020202020204" pitchFamily="34" charset="0"/>
              <a:cs typeface="Arial" panose="020B0604020202020204" pitchFamily="34" charset="0"/>
            </a:endParaRPr>
          </a:p>
          <a:p>
            <a:r>
              <a:rPr lang="de-CH" sz="3200" b="1" dirty="0" err="1">
                <a:latin typeface="Arial" panose="020B0604020202020204" pitchFamily="34" charset="0"/>
                <a:cs typeface="Arial" panose="020B0604020202020204" pitchFamily="34" charset="0"/>
              </a:rPr>
              <a:t>Andiamo</a:t>
            </a:r>
            <a:r>
              <a:rPr lang="de-CH" sz="3200" b="1" dirty="0">
                <a:latin typeface="Arial" panose="020B0604020202020204" pitchFamily="34" charset="0"/>
                <a:cs typeface="Arial" panose="020B0604020202020204" pitchFamily="34" charset="0"/>
              </a:rPr>
              <a:t> avanti </a:t>
            </a:r>
            <a:r>
              <a:rPr lang="de-CH" sz="3200" b="1" dirty="0" err="1">
                <a:latin typeface="Arial" panose="020B0604020202020204" pitchFamily="34" charset="0"/>
                <a:cs typeface="Arial" panose="020B0604020202020204" pitchFamily="34" charset="0"/>
              </a:rPr>
              <a:t>insieme</a:t>
            </a:r>
            <a:endParaRPr lang="de-CH" sz="3200" b="1"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5B3C06B1-8A89-49DF-B7D0-00E72BEB21FF}"/>
              </a:ext>
            </a:extLst>
          </p:cNvPr>
          <p:cNvPicPr>
            <a:picLocks noChangeAspect="1"/>
          </p:cNvPicPr>
          <p:nvPr/>
        </p:nvPicPr>
        <p:blipFill>
          <a:blip r:embed="rId3"/>
          <a:stretch>
            <a:fillRect/>
          </a:stretch>
        </p:blipFill>
        <p:spPr>
          <a:xfrm>
            <a:off x="197223" y="3830444"/>
            <a:ext cx="1752752" cy="1729890"/>
          </a:xfrm>
          <a:prstGeom prst="rect">
            <a:avLst/>
          </a:prstGeom>
        </p:spPr>
      </p:pic>
      <p:pic>
        <p:nvPicPr>
          <p:cNvPr id="9" name="Grafik 8">
            <a:extLst>
              <a:ext uri="{FF2B5EF4-FFF2-40B4-BE49-F238E27FC236}">
                <a16:creationId xmlns:a16="http://schemas.microsoft.com/office/drawing/2014/main" id="{743EF0F0-D6DB-42FA-8F3C-B2F198257723}"/>
              </a:ext>
            </a:extLst>
          </p:cNvPr>
          <p:cNvPicPr>
            <a:picLocks noChangeAspect="1"/>
          </p:cNvPicPr>
          <p:nvPr/>
        </p:nvPicPr>
        <p:blipFill>
          <a:blip r:embed="rId3"/>
          <a:stretch>
            <a:fillRect/>
          </a:stretch>
        </p:blipFill>
        <p:spPr>
          <a:xfrm>
            <a:off x="7042139" y="2336192"/>
            <a:ext cx="1752752" cy="1729890"/>
          </a:xfrm>
          <a:prstGeom prst="rect">
            <a:avLst/>
          </a:prstGeom>
        </p:spPr>
      </p:pic>
      <p:sp>
        <p:nvSpPr>
          <p:cNvPr id="10" name="Textfeld 9">
            <a:extLst>
              <a:ext uri="{FF2B5EF4-FFF2-40B4-BE49-F238E27FC236}">
                <a16:creationId xmlns:a16="http://schemas.microsoft.com/office/drawing/2014/main" id="{1326E3E5-1F6C-4738-9646-FA9DF2474607}"/>
              </a:ext>
            </a:extLst>
          </p:cNvPr>
          <p:cNvSpPr txBox="1"/>
          <p:nvPr/>
        </p:nvSpPr>
        <p:spPr>
          <a:xfrm>
            <a:off x="2474536" y="368140"/>
            <a:ext cx="4100660" cy="584775"/>
          </a:xfrm>
          <a:prstGeom prst="rect">
            <a:avLst/>
          </a:prstGeom>
          <a:noFill/>
        </p:spPr>
        <p:txBody>
          <a:bodyPr wrap="square" rtlCol="0">
            <a:spAutoFit/>
          </a:bodyPr>
          <a:lstStyle/>
          <a:p>
            <a:pPr algn="ctr"/>
            <a:r>
              <a:rPr lang="de-CH" sz="3200" b="1" dirty="0">
                <a:latin typeface="Arial" panose="020B0604020202020204" pitchFamily="34" charset="0"/>
                <a:cs typeface="Arial" panose="020B0604020202020204" pitchFamily="34" charset="0"/>
              </a:rPr>
              <a:t>Ziele Werbung 2025</a:t>
            </a:r>
          </a:p>
        </p:txBody>
      </p:sp>
    </p:spTree>
    <p:extLst>
      <p:ext uri="{BB962C8B-B14F-4D97-AF65-F5344CB8AC3E}">
        <p14:creationId xmlns:p14="http://schemas.microsoft.com/office/powerpoint/2010/main" val="1091335746"/>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inuszeichen 11">
            <a:extLst>
              <a:ext uri="{FF2B5EF4-FFF2-40B4-BE49-F238E27FC236}">
                <a16:creationId xmlns:a16="http://schemas.microsoft.com/office/drawing/2014/main" id="{18ACC147-3FBD-4A66-98D5-DDAE26ED38AB}"/>
              </a:ext>
            </a:extLst>
          </p:cNvPr>
          <p:cNvSpPr/>
          <p:nvPr/>
        </p:nvSpPr>
        <p:spPr>
          <a:xfrm flipV="1">
            <a:off x="-1638000" y="5896910"/>
            <a:ext cx="12420000" cy="36000"/>
          </a:xfrm>
          <a:prstGeom prst="mathMinus">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a:extLst>
              <a:ext uri="{FF2B5EF4-FFF2-40B4-BE49-F238E27FC236}">
                <a16:creationId xmlns:a16="http://schemas.microsoft.com/office/drawing/2014/main" id="{6E34932A-62E8-4D3C-BEDB-FDE586F713BD}"/>
              </a:ext>
            </a:extLst>
          </p:cNvPr>
          <p:cNvSpPr txBox="1"/>
          <p:nvPr/>
        </p:nvSpPr>
        <p:spPr>
          <a:xfrm>
            <a:off x="6159792" y="5833775"/>
            <a:ext cx="2527008" cy="584775"/>
          </a:xfrm>
          <a:prstGeom prst="rect">
            <a:avLst/>
          </a:prstGeom>
          <a:noFill/>
        </p:spPr>
        <p:txBody>
          <a:bodyPr wrap="square" rtlCol="0">
            <a:spAutoFit/>
          </a:bodyPr>
          <a:lstStyle/>
          <a:p>
            <a:r>
              <a:rPr lang="de-CH" sz="3200" b="1" dirty="0">
                <a:latin typeface="Relevant Normal" panose="00000800000000000000" pitchFamily="50" charset="0"/>
                <a:cs typeface="Arial" panose="020B0604020202020204" pitchFamily="34" charset="0"/>
              </a:rPr>
              <a:t>vpt-online.ch</a:t>
            </a:r>
          </a:p>
        </p:txBody>
      </p:sp>
      <p:pic>
        <p:nvPicPr>
          <p:cNvPr id="8" name="Grafik 7">
            <a:extLst>
              <a:ext uri="{FF2B5EF4-FFF2-40B4-BE49-F238E27FC236}">
                <a16:creationId xmlns:a16="http://schemas.microsoft.com/office/drawing/2014/main" id="{DA0390A3-B881-4F05-A611-876AD768632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64592" y="5932910"/>
            <a:ext cx="3600000" cy="828000"/>
          </a:xfrm>
          <a:prstGeom prst="rect">
            <a:avLst/>
          </a:prstGeom>
        </p:spPr>
      </p:pic>
      <p:pic>
        <p:nvPicPr>
          <p:cNvPr id="3" name="Grafik 2">
            <a:extLst>
              <a:ext uri="{FF2B5EF4-FFF2-40B4-BE49-F238E27FC236}">
                <a16:creationId xmlns:a16="http://schemas.microsoft.com/office/drawing/2014/main" id="{D7993291-DDC5-42D6-B716-C3627A314FB5}"/>
              </a:ext>
            </a:extLst>
          </p:cNvPr>
          <p:cNvPicPr>
            <a:picLocks noChangeAspect="1"/>
          </p:cNvPicPr>
          <p:nvPr/>
        </p:nvPicPr>
        <p:blipFill>
          <a:blip r:embed="rId3"/>
          <a:stretch>
            <a:fillRect/>
          </a:stretch>
        </p:blipFill>
        <p:spPr>
          <a:xfrm>
            <a:off x="798249" y="1847479"/>
            <a:ext cx="7547502" cy="640135"/>
          </a:xfrm>
          <a:prstGeom prst="rect">
            <a:avLst/>
          </a:prstGeom>
        </p:spPr>
      </p:pic>
      <p:sp>
        <p:nvSpPr>
          <p:cNvPr id="9" name="Titel 1">
            <a:extLst>
              <a:ext uri="{FF2B5EF4-FFF2-40B4-BE49-F238E27FC236}">
                <a16:creationId xmlns:a16="http://schemas.microsoft.com/office/drawing/2014/main" id="{3CC728F1-A89F-438A-A071-2CEEC30D7BC6}"/>
              </a:ext>
            </a:extLst>
          </p:cNvPr>
          <p:cNvSpPr>
            <a:spLocks noGrp="1"/>
          </p:cNvSpPr>
          <p:nvPr>
            <p:ph type="title"/>
          </p:nvPr>
        </p:nvSpPr>
        <p:spPr>
          <a:xfrm>
            <a:off x="499534" y="247391"/>
            <a:ext cx="8144932" cy="594697"/>
          </a:xfrm>
        </p:spPr>
        <p:txBody>
          <a:bodyPr anchor="t"/>
          <a:lstStyle/>
          <a:p>
            <a:pPr algn="ctr"/>
            <a:r>
              <a:rPr lang="de-DE" sz="3200" dirty="0">
                <a:latin typeface="Arial" panose="020B0604020202020204" pitchFamily="34" charset="0"/>
                <a:cs typeface="Arial" panose="020B0604020202020204" pitchFamily="34" charset="0"/>
              </a:rPr>
              <a:t>Werbeaktion 2025</a:t>
            </a:r>
            <a:br>
              <a:rPr lang="de-DE" sz="3200" dirty="0">
                <a:latin typeface="Arial" panose="020B0604020202020204" pitchFamily="34" charset="0"/>
                <a:cs typeface="Arial" panose="020B0604020202020204" pitchFamily="34" charset="0"/>
              </a:rPr>
            </a:br>
            <a:br>
              <a:rPr lang="de-DE" sz="3200" dirty="0">
                <a:latin typeface="Arial" panose="020B0604020202020204" pitchFamily="34" charset="0"/>
                <a:cs typeface="Arial" panose="020B0604020202020204" pitchFamily="34" charset="0"/>
              </a:rPr>
            </a:br>
            <a:br>
              <a:rPr lang="de-DE" sz="3200" dirty="0">
                <a:latin typeface="Arial" panose="020B0604020202020204" pitchFamily="34" charset="0"/>
                <a:cs typeface="Arial" panose="020B0604020202020204" pitchFamily="34" charset="0"/>
              </a:rPr>
            </a:br>
            <a:r>
              <a:rPr lang="de-CH" sz="2400" dirty="0">
                <a:latin typeface="Arial" panose="020B0604020202020204" pitchFamily="34" charset="0"/>
                <a:cs typeface="Arial" panose="020B0604020202020204" pitchFamily="34" charset="0"/>
              </a:rPr>
              <a:t> </a:t>
            </a:r>
            <a:br>
              <a:rPr lang="de-DE" sz="3200" dirty="0">
                <a:latin typeface="Arial" panose="020B0604020202020204" pitchFamily="34" charset="0"/>
                <a:cs typeface="Arial" panose="020B0604020202020204" pitchFamily="34" charset="0"/>
              </a:rPr>
            </a:br>
            <a:br>
              <a:rPr lang="de-CH" sz="3200" dirty="0">
                <a:latin typeface="Arial" panose="020B0604020202020204" pitchFamily="34" charset="0"/>
                <a:cs typeface="Arial" panose="020B0604020202020204" pitchFamily="34" charset="0"/>
              </a:rPr>
            </a:br>
            <a:r>
              <a:rPr lang="de-DE" sz="3200" dirty="0">
                <a:latin typeface="Arial" panose="020B0604020202020204" pitchFamily="34" charset="0"/>
                <a:cs typeface="Arial" panose="020B0604020202020204" pitchFamily="34" charset="0"/>
              </a:rPr>
              <a:t> </a:t>
            </a:r>
            <a:endParaRPr lang="de-DE" sz="2400" dirty="0">
              <a:solidFill>
                <a:srgbClr val="FF0000"/>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B38025F7-0F93-4409-80A4-720EEF5428C8}"/>
              </a:ext>
            </a:extLst>
          </p:cNvPr>
          <p:cNvSpPr txBox="1"/>
          <p:nvPr/>
        </p:nvSpPr>
        <p:spPr>
          <a:xfrm>
            <a:off x="70701" y="2485596"/>
            <a:ext cx="9002598" cy="6463308"/>
          </a:xfrm>
          <a:prstGeom prst="rect">
            <a:avLst/>
          </a:prstGeom>
          <a:noFill/>
        </p:spPr>
        <p:txBody>
          <a:bodyPr wrap="square" rtlCol="0">
            <a:spAutoFit/>
          </a:bodyPr>
          <a:lstStyle/>
          <a:p>
            <a:r>
              <a:rPr lang="de-CH" dirty="0">
                <a:latin typeface="Arial" panose="020B0604020202020204" pitchFamily="34" charset="0"/>
                <a:cs typeface="Arial" panose="020B0604020202020204" pitchFamily="34" charset="0"/>
              </a:rPr>
              <a:t>Der VPT unterstützt Mitgliederaktionen seiner Sektionen. Ob frühmorgens, </a:t>
            </a:r>
          </a:p>
          <a:p>
            <a:r>
              <a:rPr lang="de-CH" dirty="0">
                <a:latin typeface="Arial" panose="020B0604020202020204" pitchFamily="34" charset="0"/>
                <a:cs typeface="Arial" panose="020B0604020202020204" pitchFamily="34" charset="0"/>
              </a:rPr>
              <a:t>nachmittags oder spätabends – es gibt immer eine passende Mitgliederaktion - </a:t>
            </a:r>
          </a:p>
          <a:p>
            <a:r>
              <a:rPr lang="de-CH" dirty="0">
                <a:latin typeface="Arial" panose="020B0604020202020204" pitchFamily="34" charset="0"/>
                <a:cs typeface="Arial" panose="020B0604020202020204" pitchFamily="34" charset="0"/>
              </a:rPr>
              <a:t>euren Ideen und euren Fantasien sind keine Grenzen gesetzt!</a:t>
            </a:r>
          </a:p>
          <a:p>
            <a:endParaRPr lang="de-CH" dirty="0">
              <a:latin typeface="Arial" panose="020B0604020202020204" pitchFamily="34" charset="0"/>
              <a:cs typeface="Arial" panose="020B0604020202020204" pitchFamily="34" charset="0"/>
            </a:endParaRPr>
          </a:p>
          <a:p>
            <a:r>
              <a:rPr lang="de-CH" b="1" dirty="0">
                <a:latin typeface="Arial" panose="020B0604020202020204" pitchFamily="34" charset="0"/>
                <a:cs typeface="Arial" panose="020B0604020202020204" pitchFamily="34" charset="0"/>
              </a:rPr>
              <a:t>Der VPT – Beitrag richtet sich nach der Bestandesgrösse der Sektionen,</a:t>
            </a:r>
          </a:p>
          <a:p>
            <a:r>
              <a:rPr lang="de-CH" b="1" dirty="0">
                <a:latin typeface="Arial" panose="020B0604020202020204" pitchFamily="34" charset="0"/>
                <a:cs typeface="Arial" panose="020B0604020202020204" pitchFamily="34" charset="0"/>
              </a:rPr>
              <a:t>jeweils per 1. Januar des jeweiligen Jahres. Er beträgt CHF 4.- pro Mitglied </a:t>
            </a:r>
          </a:p>
          <a:p>
            <a:r>
              <a:rPr lang="de-CH" b="1" dirty="0">
                <a:latin typeface="Arial" panose="020B0604020202020204" pitchFamily="34" charset="0"/>
                <a:cs typeface="Arial" panose="020B0604020202020204" pitchFamily="34" charset="0"/>
              </a:rPr>
              <a:t>und Jahr, wobei die Untergrenze CHF 150.- beträgt und die Obergrenze bei </a:t>
            </a:r>
          </a:p>
          <a:p>
            <a:r>
              <a:rPr lang="de-CH" b="1" dirty="0">
                <a:latin typeface="Arial" panose="020B0604020202020204" pitchFamily="34" charset="0"/>
                <a:cs typeface="Arial" panose="020B0604020202020204" pitchFamily="34" charset="0"/>
              </a:rPr>
              <a:t>CHF 1’500 .- pro Sektion und Jahr liegt.</a:t>
            </a:r>
          </a:p>
          <a:p>
            <a:endParaRPr lang="de-CH" b="1" dirty="0">
              <a:latin typeface="Arial" panose="020B0604020202020204" pitchFamily="34" charset="0"/>
              <a:cs typeface="Arial" panose="020B0604020202020204" pitchFamily="34" charset="0"/>
            </a:endParaRPr>
          </a:p>
          <a:p>
            <a:r>
              <a:rPr lang="de-CH" dirty="0">
                <a:latin typeface="Arial" panose="020B0604020202020204" pitchFamily="34" charset="0"/>
                <a:cs typeface="Arial" panose="020B0604020202020204" pitchFamily="34" charset="0"/>
              </a:rPr>
              <a:t>● Diese Mitgliederaktion läuft vom </a:t>
            </a:r>
            <a:r>
              <a:rPr lang="de-CH" b="1" dirty="0">
                <a:solidFill>
                  <a:srgbClr val="FF0000"/>
                </a:solidFill>
                <a:latin typeface="Arial" panose="020B0604020202020204" pitchFamily="34" charset="0"/>
                <a:cs typeface="Arial" panose="020B0604020202020204" pitchFamily="34" charset="0"/>
              </a:rPr>
              <a:t>01.01.2025 – 31.12.2025 </a:t>
            </a:r>
            <a:r>
              <a:rPr lang="de-CH" dirty="0">
                <a:latin typeface="Arial" panose="020B0604020202020204" pitchFamily="34" charset="0"/>
                <a:cs typeface="Arial" panose="020B0604020202020204" pitchFamily="34" charset="0"/>
              </a:rPr>
              <a:t>● Fragen können gestellt werden via </a:t>
            </a:r>
            <a:r>
              <a:rPr lang="de-CH" b="1" u="sng" dirty="0">
                <a:latin typeface="Arial" panose="020B0604020202020204" pitchFamily="34" charset="0"/>
                <a:cs typeface="Arial" panose="020B0604020202020204" pitchFamily="34" charset="0"/>
              </a:rPr>
              <a:t>info@vpt-online.ch</a:t>
            </a:r>
          </a:p>
          <a:p>
            <a:endParaRPr lang="de-CH" b="1" dirty="0">
              <a:latin typeface="Arial" panose="020B0604020202020204" pitchFamily="34" charset="0"/>
              <a:cs typeface="Arial" panose="020B0604020202020204" pitchFamily="34" charset="0"/>
            </a:endParaRPr>
          </a:p>
          <a:p>
            <a:endParaRPr lang="de-CH" b="1" dirty="0">
              <a:latin typeface="Arial" panose="020B0604020202020204" pitchFamily="34" charset="0"/>
              <a:cs typeface="Arial" panose="020B0604020202020204" pitchFamily="34" charset="0"/>
            </a:endParaRPr>
          </a:p>
          <a:p>
            <a:endParaRPr lang="de-CH" b="1" dirty="0">
              <a:latin typeface="Arial" panose="020B0604020202020204" pitchFamily="34" charset="0"/>
              <a:cs typeface="Arial" panose="020B0604020202020204" pitchFamily="34" charset="0"/>
            </a:endParaRPr>
          </a:p>
          <a:p>
            <a:endParaRPr lang="de-CH" b="1" dirty="0">
              <a:latin typeface="Arial" panose="020B0604020202020204" pitchFamily="34" charset="0"/>
              <a:cs typeface="Arial" panose="020B0604020202020204" pitchFamily="34" charset="0"/>
            </a:endParaRPr>
          </a:p>
          <a:p>
            <a:endParaRPr lang="de-CH" b="1" dirty="0">
              <a:latin typeface="Arial" panose="020B0604020202020204" pitchFamily="34" charset="0"/>
              <a:cs typeface="Arial" panose="020B0604020202020204" pitchFamily="34" charset="0"/>
            </a:endParaRPr>
          </a:p>
          <a:p>
            <a:endParaRPr lang="de-CH" b="1" dirty="0">
              <a:latin typeface="Arial" panose="020B0604020202020204" pitchFamily="34" charset="0"/>
              <a:cs typeface="Arial" panose="020B0604020202020204" pitchFamily="34" charset="0"/>
            </a:endParaRPr>
          </a:p>
          <a:p>
            <a:endParaRPr lang="de-CH" b="1" dirty="0">
              <a:latin typeface="Arial" panose="020B0604020202020204" pitchFamily="34" charset="0"/>
              <a:cs typeface="Arial" panose="020B0604020202020204" pitchFamily="34" charset="0"/>
            </a:endParaRPr>
          </a:p>
          <a:p>
            <a:endParaRPr lang="de-CH" b="1" dirty="0">
              <a:latin typeface="Arial" panose="020B0604020202020204" pitchFamily="34" charset="0"/>
              <a:cs typeface="Arial" panose="020B0604020202020204" pitchFamily="34" charset="0"/>
            </a:endParaRPr>
          </a:p>
          <a:p>
            <a:endParaRPr lang="de-CH" b="1" dirty="0">
              <a:latin typeface="Arial" panose="020B0604020202020204" pitchFamily="34" charset="0"/>
              <a:cs typeface="Arial" panose="020B0604020202020204" pitchFamily="34" charset="0"/>
            </a:endParaRPr>
          </a:p>
          <a:p>
            <a:endParaRPr lang="de-CH" b="1" dirty="0">
              <a:latin typeface="Arial" panose="020B0604020202020204" pitchFamily="34" charset="0"/>
              <a:cs typeface="Arial" panose="020B0604020202020204" pitchFamily="34" charset="0"/>
            </a:endParaRPr>
          </a:p>
          <a:p>
            <a:endParaRPr lang="de-CH" b="1" dirty="0">
              <a:latin typeface="Arial" panose="020B0604020202020204" pitchFamily="34" charset="0"/>
              <a:cs typeface="Arial" panose="020B0604020202020204" pitchFamily="34" charset="0"/>
            </a:endParaRPr>
          </a:p>
          <a:p>
            <a:endParaRPr lang="de-CH" b="1"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AB6CD3AA-6423-41F7-9005-1125B5AE1B1E}"/>
              </a:ext>
            </a:extLst>
          </p:cNvPr>
          <p:cNvSpPr txBox="1"/>
          <p:nvPr/>
        </p:nvSpPr>
        <p:spPr>
          <a:xfrm>
            <a:off x="226244" y="1097282"/>
            <a:ext cx="8691512" cy="923330"/>
          </a:xfrm>
          <a:prstGeom prst="rect">
            <a:avLst/>
          </a:prstGeom>
          <a:noFill/>
        </p:spPr>
        <p:txBody>
          <a:bodyPr wrap="square" rtlCol="0">
            <a:spAutoFit/>
          </a:bodyPr>
          <a:lstStyle/>
          <a:p>
            <a:pPr algn="ctr"/>
            <a:r>
              <a:rPr lang="de-CH" b="1" dirty="0">
                <a:latin typeface="Arial" panose="020B0604020202020204" pitchFamily="34" charset="0"/>
                <a:cs typeface="Arial" panose="020B0604020202020204" pitchFamily="34" charset="0"/>
              </a:rPr>
              <a:t>Danke für eure Treue und Danke, dass ihr Werbung macht bei den nicht organisierten Kolleginnen und Kollegen!</a:t>
            </a:r>
          </a:p>
          <a:p>
            <a:endParaRPr lang="de-CH"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4612471"/>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inuszeichen 11">
            <a:extLst>
              <a:ext uri="{FF2B5EF4-FFF2-40B4-BE49-F238E27FC236}">
                <a16:creationId xmlns:a16="http://schemas.microsoft.com/office/drawing/2014/main" id="{18ACC147-3FBD-4A66-98D5-DDAE26ED38AB}"/>
              </a:ext>
            </a:extLst>
          </p:cNvPr>
          <p:cNvSpPr/>
          <p:nvPr/>
        </p:nvSpPr>
        <p:spPr>
          <a:xfrm flipV="1">
            <a:off x="-1638000" y="5896910"/>
            <a:ext cx="12420000" cy="36000"/>
          </a:xfrm>
          <a:prstGeom prst="mathMinus">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a:extLst>
              <a:ext uri="{FF2B5EF4-FFF2-40B4-BE49-F238E27FC236}">
                <a16:creationId xmlns:a16="http://schemas.microsoft.com/office/drawing/2014/main" id="{6E34932A-62E8-4D3C-BEDB-FDE586F713BD}"/>
              </a:ext>
            </a:extLst>
          </p:cNvPr>
          <p:cNvSpPr txBox="1"/>
          <p:nvPr/>
        </p:nvSpPr>
        <p:spPr>
          <a:xfrm>
            <a:off x="6159792" y="5833775"/>
            <a:ext cx="2527008" cy="584775"/>
          </a:xfrm>
          <a:prstGeom prst="rect">
            <a:avLst/>
          </a:prstGeom>
          <a:noFill/>
        </p:spPr>
        <p:txBody>
          <a:bodyPr wrap="square" rtlCol="0">
            <a:spAutoFit/>
          </a:bodyPr>
          <a:lstStyle/>
          <a:p>
            <a:r>
              <a:rPr lang="de-CH" sz="3200" b="1" dirty="0">
                <a:latin typeface="Relevant Normal" panose="00000800000000000000" pitchFamily="50" charset="0"/>
                <a:cs typeface="Arial" panose="020B0604020202020204" pitchFamily="34" charset="0"/>
              </a:rPr>
              <a:t>vpt-online.ch</a:t>
            </a:r>
          </a:p>
        </p:txBody>
      </p:sp>
      <p:pic>
        <p:nvPicPr>
          <p:cNvPr id="8" name="Grafik 7">
            <a:extLst>
              <a:ext uri="{FF2B5EF4-FFF2-40B4-BE49-F238E27FC236}">
                <a16:creationId xmlns:a16="http://schemas.microsoft.com/office/drawing/2014/main" id="{DA0390A3-B881-4F05-A611-876AD768632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64592" y="5932910"/>
            <a:ext cx="3600000" cy="828000"/>
          </a:xfrm>
          <a:prstGeom prst="rect">
            <a:avLst/>
          </a:prstGeom>
        </p:spPr>
      </p:pic>
      <p:sp>
        <p:nvSpPr>
          <p:cNvPr id="9" name="Titel 1">
            <a:extLst>
              <a:ext uri="{FF2B5EF4-FFF2-40B4-BE49-F238E27FC236}">
                <a16:creationId xmlns:a16="http://schemas.microsoft.com/office/drawing/2014/main" id="{3CC728F1-A89F-438A-A071-2CEEC30D7BC6}"/>
              </a:ext>
            </a:extLst>
          </p:cNvPr>
          <p:cNvSpPr>
            <a:spLocks noGrp="1"/>
          </p:cNvSpPr>
          <p:nvPr>
            <p:ph type="title"/>
          </p:nvPr>
        </p:nvSpPr>
        <p:spPr>
          <a:xfrm>
            <a:off x="499534" y="439450"/>
            <a:ext cx="8144932" cy="594697"/>
          </a:xfrm>
        </p:spPr>
        <p:txBody>
          <a:bodyPr anchor="t"/>
          <a:lstStyle/>
          <a:p>
            <a:pPr algn="ctr"/>
            <a:r>
              <a:rPr lang="de-DE" sz="3200" dirty="0">
                <a:latin typeface="Arial" panose="020B0604020202020204" pitchFamily="34" charset="0"/>
                <a:cs typeface="Arial" panose="020B0604020202020204" pitchFamily="34" charset="0"/>
              </a:rPr>
              <a:t>Werbeaktion 2025</a:t>
            </a:r>
            <a:br>
              <a:rPr lang="de-DE" sz="3200" dirty="0">
                <a:latin typeface="Arial" panose="020B0604020202020204" pitchFamily="34" charset="0"/>
                <a:cs typeface="Arial" panose="020B0604020202020204" pitchFamily="34" charset="0"/>
              </a:rPr>
            </a:br>
            <a:br>
              <a:rPr lang="de-DE" sz="3200" dirty="0">
                <a:latin typeface="Arial" panose="020B0604020202020204" pitchFamily="34" charset="0"/>
                <a:cs typeface="Arial" panose="020B0604020202020204" pitchFamily="34" charset="0"/>
              </a:rPr>
            </a:br>
            <a:br>
              <a:rPr lang="de-DE" sz="3200" dirty="0">
                <a:latin typeface="Arial" panose="020B0604020202020204" pitchFamily="34" charset="0"/>
                <a:cs typeface="Arial" panose="020B0604020202020204" pitchFamily="34" charset="0"/>
              </a:rPr>
            </a:br>
            <a:r>
              <a:rPr lang="de-CH" sz="2400" dirty="0">
                <a:latin typeface="Arial" panose="020B0604020202020204" pitchFamily="34" charset="0"/>
                <a:cs typeface="Arial" panose="020B0604020202020204" pitchFamily="34" charset="0"/>
              </a:rPr>
              <a:t> </a:t>
            </a:r>
            <a:br>
              <a:rPr lang="de-DE" sz="3200" dirty="0">
                <a:latin typeface="Arial" panose="020B0604020202020204" pitchFamily="34" charset="0"/>
                <a:cs typeface="Arial" panose="020B0604020202020204" pitchFamily="34" charset="0"/>
              </a:rPr>
            </a:br>
            <a:br>
              <a:rPr lang="de-CH" sz="3200" dirty="0">
                <a:latin typeface="Arial" panose="020B0604020202020204" pitchFamily="34" charset="0"/>
                <a:cs typeface="Arial" panose="020B0604020202020204" pitchFamily="34" charset="0"/>
              </a:rPr>
            </a:br>
            <a:r>
              <a:rPr lang="de-DE" sz="3200" dirty="0">
                <a:latin typeface="Arial" panose="020B0604020202020204" pitchFamily="34" charset="0"/>
                <a:cs typeface="Arial" panose="020B0604020202020204" pitchFamily="34" charset="0"/>
              </a:rPr>
              <a:t> </a:t>
            </a:r>
            <a:endParaRPr lang="de-DE" sz="2400" dirty="0">
              <a:solidFill>
                <a:srgbClr val="FF0000"/>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173FF1-7D43-4C9C-82E2-A62095A2A4E7}"/>
              </a:ext>
            </a:extLst>
          </p:cNvPr>
          <p:cNvSpPr txBox="1"/>
          <p:nvPr/>
        </p:nvSpPr>
        <p:spPr>
          <a:xfrm>
            <a:off x="200319" y="2325006"/>
            <a:ext cx="8743361" cy="3293209"/>
          </a:xfrm>
          <a:prstGeom prst="rect">
            <a:avLst/>
          </a:prstGeom>
          <a:noFill/>
        </p:spPr>
        <p:txBody>
          <a:bodyPr wrap="square" rtlCol="0">
            <a:spAutoFit/>
          </a:bodyPr>
          <a:lstStyle/>
          <a:p>
            <a:r>
              <a:rPr lang="de-CH" sz="1600" b="1" dirty="0">
                <a:latin typeface="Arial" panose="020B0604020202020204" pitchFamily="34" charset="0"/>
                <a:cs typeface="Arial" panose="020B0604020202020204" pitchFamily="34" charset="0"/>
              </a:rPr>
              <a:t>1.   Die Sektionen legen zusammen mit dem zuständigen SEV-Gewerkschaftssekretär</a:t>
            </a:r>
          </a:p>
          <a:p>
            <a:r>
              <a:rPr lang="de-CH" sz="1600" b="1" dirty="0">
                <a:latin typeface="Arial" panose="020B0604020202020204" pitchFamily="34" charset="0"/>
                <a:cs typeface="Arial" panose="020B0604020202020204" pitchFamily="34" charset="0"/>
              </a:rPr>
              <a:t>      ein Datum und einem Ort für die Aktion fest.</a:t>
            </a:r>
          </a:p>
          <a:p>
            <a:endParaRPr lang="de-CH" sz="1600" b="1" dirty="0">
              <a:latin typeface="Arial" panose="020B0604020202020204" pitchFamily="34" charset="0"/>
              <a:cs typeface="Arial" panose="020B0604020202020204" pitchFamily="34" charset="0"/>
            </a:endParaRPr>
          </a:p>
          <a:p>
            <a:pPr marL="342900" indent="-342900">
              <a:buAutoNum type="arabicPeriod" startAt="2"/>
            </a:pPr>
            <a:r>
              <a:rPr lang="de-CH" sz="1600" b="1" dirty="0">
                <a:latin typeface="Arial" panose="020B0604020202020204" pitchFamily="34" charset="0"/>
                <a:cs typeface="Arial" panose="020B0604020202020204" pitchFamily="34" charset="0"/>
              </a:rPr>
              <a:t>Die Sektionen melden uns per Mail an </a:t>
            </a:r>
            <a:r>
              <a:rPr lang="de-CH" sz="1600" b="1" dirty="0">
                <a:latin typeface="Arial" panose="020B0604020202020204" pitchFamily="34" charset="0"/>
                <a:cs typeface="Arial" panose="020B0604020202020204" pitchFamily="34" charset="0"/>
                <a:hlinkClick r:id="rId3"/>
              </a:rPr>
              <a:t>info@vpt-online.ch</a:t>
            </a:r>
            <a:r>
              <a:rPr lang="de-CH" sz="1600" b="1" dirty="0">
                <a:latin typeface="Arial" panose="020B0604020202020204" pitchFamily="34" charset="0"/>
                <a:cs typeface="Arial" panose="020B0604020202020204" pitchFamily="34" charset="0"/>
              </a:rPr>
              <a:t> das Datum und den Ort</a:t>
            </a:r>
          </a:p>
          <a:p>
            <a:pPr marL="342900" indent="-342900">
              <a:buAutoNum type="arabicPeriod" startAt="2"/>
            </a:pPr>
            <a:endParaRPr lang="de-CH" sz="1600" b="1" dirty="0">
              <a:latin typeface="Arial" panose="020B0604020202020204" pitchFamily="34" charset="0"/>
              <a:cs typeface="Arial" panose="020B0604020202020204" pitchFamily="34" charset="0"/>
            </a:endParaRPr>
          </a:p>
          <a:p>
            <a:pPr marL="342900" indent="-342900">
              <a:buAutoNum type="arabicPeriod" startAt="3"/>
            </a:pPr>
            <a:r>
              <a:rPr lang="de-CH" sz="1600" b="1" dirty="0">
                <a:latin typeface="Arial" panose="020B0604020202020204" pitchFamily="34" charset="0"/>
                <a:cs typeface="Arial" panose="020B0604020202020204" pitchFamily="34" charset="0"/>
              </a:rPr>
              <a:t>Der VPT unterstützt diese Aktion 1x jährlich mit einem finanziellen Beitrag, der den</a:t>
            </a:r>
          </a:p>
          <a:p>
            <a:r>
              <a:rPr lang="de-CH" sz="1600" b="1" dirty="0">
                <a:latin typeface="Arial" panose="020B0604020202020204" pitchFamily="34" charset="0"/>
                <a:cs typeface="Arial" panose="020B0604020202020204" pitchFamily="34" charset="0"/>
              </a:rPr>
              <a:t>      Sektionen nach der Anmeldung der Aktion vom VPT überwiesen wird.</a:t>
            </a:r>
          </a:p>
          <a:p>
            <a:endParaRPr lang="de-CH" sz="1600" b="1" dirty="0">
              <a:latin typeface="Arial" panose="020B0604020202020204" pitchFamily="34" charset="0"/>
              <a:cs typeface="Arial" panose="020B0604020202020204" pitchFamily="34" charset="0"/>
            </a:endParaRPr>
          </a:p>
          <a:p>
            <a:pPr marL="342900" indent="-342900">
              <a:buAutoNum type="arabicPeriod" startAt="4"/>
            </a:pPr>
            <a:r>
              <a:rPr lang="de-CH" sz="1600" b="1" dirty="0">
                <a:latin typeface="Arial" panose="020B0604020202020204" pitchFamily="34" charset="0"/>
                <a:cs typeface="Arial" panose="020B0604020202020204" pitchFamily="34" charset="0"/>
              </a:rPr>
              <a:t>Werbe – u. infomaterial können die VPT Sektionen direkt bei </a:t>
            </a:r>
            <a:r>
              <a:rPr lang="de-CH" sz="1600" b="1" dirty="0" err="1">
                <a:solidFill>
                  <a:schemeClr val="accent5">
                    <a:lumMod val="50000"/>
                  </a:schemeClr>
                </a:solidFill>
                <a:latin typeface="Arial" panose="020B0604020202020204" pitchFamily="34" charset="0"/>
                <a:cs typeface="Arial" panose="020B0604020202020204" pitchFamily="34" charset="0"/>
              </a:rPr>
              <a:t>rene.schnegg@vpt</a:t>
            </a:r>
            <a:r>
              <a:rPr lang="de-CH" sz="1600" b="1" dirty="0">
                <a:solidFill>
                  <a:schemeClr val="accent5">
                    <a:lumMod val="50000"/>
                  </a:schemeClr>
                </a:solidFill>
                <a:latin typeface="Arial" panose="020B0604020202020204" pitchFamily="34" charset="0"/>
                <a:cs typeface="Arial" panose="020B0604020202020204" pitchFamily="34" charset="0"/>
              </a:rPr>
              <a:t>-  </a:t>
            </a:r>
          </a:p>
          <a:p>
            <a:r>
              <a:rPr lang="de-CH" sz="1600" b="1" dirty="0">
                <a:latin typeface="Arial" panose="020B0604020202020204" pitchFamily="34" charset="0"/>
                <a:cs typeface="Arial" panose="020B0604020202020204" pitchFamily="34" charset="0"/>
              </a:rPr>
              <a:t>      </a:t>
            </a:r>
            <a:r>
              <a:rPr lang="de-CH" sz="1600" b="1" dirty="0">
                <a:solidFill>
                  <a:schemeClr val="accent5">
                    <a:lumMod val="50000"/>
                  </a:schemeClr>
                </a:solidFill>
                <a:latin typeface="Arial" panose="020B0604020202020204" pitchFamily="34" charset="0"/>
                <a:cs typeface="Arial" panose="020B0604020202020204" pitchFamily="34" charset="0"/>
              </a:rPr>
              <a:t>online.ch </a:t>
            </a:r>
            <a:r>
              <a:rPr lang="de-CH" sz="1600" b="1" dirty="0">
                <a:latin typeface="Arial" panose="020B0604020202020204" pitchFamily="34" charset="0"/>
                <a:cs typeface="Arial" panose="020B0604020202020204" pitchFamily="34" charset="0"/>
              </a:rPr>
              <a:t>bestellen.	</a:t>
            </a:r>
          </a:p>
          <a:p>
            <a:endParaRPr lang="de-CH" sz="1600" b="1" dirty="0">
              <a:latin typeface="Arial" panose="020B0604020202020204" pitchFamily="34" charset="0"/>
              <a:cs typeface="Arial" panose="020B0604020202020204" pitchFamily="34" charset="0"/>
            </a:endParaRPr>
          </a:p>
          <a:p>
            <a:r>
              <a:rPr lang="de-CH" sz="1600" b="1" dirty="0">
                <a:latin typeface="Arial" panose="020B0604020202020204" pitchFamily="34" charset="0"/>
                <a:cs typeface="Arial" panose="020B0604020202020204" pitchFamily="34" charset="0"/>
              </a:rPr>
              <a:t>5.   Weiteres Werbe-u.-Info-Material können die Sektionen bei </a:t>
            </a:r>
            <a:r>
              <a:rPr lang="de-CH" sz="1600" b="1" dirty="0" err="1">
                <a:solidFill>
                  <a:schemeClr val="accent5">
                    <a:lumMod val="50000"/>
                  </a:schemeClr>
                </a:solidFill>
                <a:latin typeface="Arial" panose="020B0604020202020204" pitchFamily="34" charset="0"/>
                <a:cs typeface="Arial" panose="020B0604020202020204" pitchFamily="34" charset="0"/>
              </a:rPr>
              <a:t>beat.wyss</a:t>
            </a:r>
            <a:r>
              <a:rPr lang="de-CH" sz="1600" b="1" dirty="0" err="1">
                <a:solidFill>
                  <a:schemeClr val="accent5">
                    <a:lumMod val="5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@sev</a:t>
            </a:r>
            <a:r>
              <a:rPr lang="de-CH" sz="1600" b="1" dirty="0">
                <a:solidFill>
                  <a:schemeClr val="accent5">
                    <a:lumMod val="5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de-CH" sz="1600" b="1" dirty="0">
                <a:solidFill>
                  <a:schemeClr val="accent5">
                    <a:lumMod val="50000"/>
                  </a:schemeClr>
                </a:solidFill>
                <a:latin typeface="Arial" panose="020B0604020202020204" pitchFamily="34" charset="0"/>
                <a:cs typeface="Arial" panose="020B0604020202020204" pitchFamily="34" charset="0"/>
              </a:rPr>
              <a:t>                                       </a:t>
            </a:r>
          </a:p>
          <a:p>
            <a:r>
              <a:rPr lang="de-CH" sz="1600" b="1" dirty="0">
                <a:latin typeface="Arial" panose="020B0604020202020204" pitchFamily="34" charset="0"/>
                <a:cs typeface="Arial" panose="020B0604020202020204" pitchFamily="34" charset="0"/>
              </a:rPr>
              <a:t>      online.ch direkt in Bern bestellen.</a:t>
            </a:r>
          </a:p>
        </p:txBody>
      </p:sp>
      <p:sp>
        <p:nvSpPr>
          <p:cNvPr id="11" name="Textfeld 10">
            <a:extLst>
              <a:ext uri="{FF2B5EF4-FFF2-40B4-BE49-F238E27FC236}">
                <a16:creationId xmlns:a16="http://schemas.microsoft.com/office/drawing/2014/main" id="{7FAE6643-2F9D-4682-804D-A1F083E4033D}"/>
              </a:ext>
            </a:extLst>
          </p:cNvPr>
          <p:cNvSpPr txBox="1"/>
          <p:nvPr/>
        </p:nvSpPr>
        <p:spPr>
          <a:xfrm>
            <a:off x="673931" y="1310014"/>
            <a:ext cx="7970535" cy="800219"/>
          </a:xfrm>
          <a:prstGeom prst="rect">
            <a:avLst/>
          </a:prstGeom>
          <a:noFill/>
        </p:spPr>
        <p:txBody>
          <a:bodyPr wrap="square" rtlCol="0" anchor="ctr">
            <a:spAutoFit/>
          </a:bodyPr>
          <a:lstStyle/>
          <a:p>
            <a:pPr algn="ctr"/>
            <a:r>
              <a:rPr lang="de-CH" sz="2800" b="1" dirty="0">
                <a:latin typeface="Arial" panose="020B0604020202020204" pitchFamily="34" charset="0"/>
                <a:cs typeface="Arial" panose="020B0604020202020204" pitchFamily="34" charset="0"/>
              </a:rPr>
              <a:t>Wie funktioniert die Werbeaktion?</a:t>
            </a:r>
          </a:p>
          <a:p>
            <a:endParaRPr lang="de-CH"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8666189"/>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inuszeichen 11">
            <a:extLst>
              <a:ext uri="{FF2B5EF4-FFF2-40B4-BE49-F238E27FC236}">
                <a16:creationId xmlns:a16="http://schemas.microsoft.com/office/drawing/2014/main" id="{18ACC147-3FBD-4A66-98D5-DDAE26ED38AB}"/>
              </a:ext>
            </a:extLst>
          </p:cNvPr>
          <p:cNvSpPr/>
          <p:nvPr/>
        </p:nvSpPr>
        <p:spPr>
          <a:xfrm flipV="1">
            <a:off x="-1638000" y="5896910"/>
            <a:ext cx="12420000" cy="36000"/>
          </a:xfrm>
          <a:prstGeom prst="mathMinus">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a:extLst>
              <a:ext uri="{FF2B5EF4-FFF2-40B4-BE49-F238E27FC236}">
                <a16:creationId xmlns:a16="http://schemas.microsoft.com/office/drawing/2014/main" id="{6E34932A-62E8-4D3C-BEDB-FDE586F713BD}"/>
              </a:ext>
            </a:extLst>
          </p:cNvPr>
          <p:cNvSpPr txBox="1"/>
          <p:nvPr/>
        </p:nvSpPr>
        <p:spPr>
          <a:xfrm>
            <a:off x="6159792" y="5833775"/>
            <a:ext cx="2527008" cy="584775"/>
          </a:xfrm>
          <a:prstGeom prst="rect">
            <a:avLst/>
          </a:prstGeom>
          <a:noFill/>
        </p:spPr>
        <p:txBody>
          <a:bodyPr wrap="square" rtlCol="0">
            <a:spAutoFit/>
          </a:bodyPr>
          <a:lstStyle/>
          <a:p>
            <a:r>
              <a:rPr lang="de-CH" sz="3200" b="1" dirty="0">
                <a:latin typeface="Relevant Normal" panose="00000800000000000000" pitchFamily="50" charset="0"/>
                <a:cs typeface="Arial" panose="020B0604020202020204" pitchFamily="34" charset="0"/>
              </a:rPr>
              <a:t>vpt-online.ch</a:t>
            </a:r>
          </a:p>
        </p:txBody>
      </p:sp>
      <p:pic>
        <p:nvPicPr>
          <p:cNvPr id="8" name="Grafik 7">
            <a:extLst>
              <a:ext uri="{FF2B5EF4-FFF2-40B4-BE49-F238E27FC236}">
                <a16:creationId xmlns:a16="http://schemas.microsoft.com/office/drawing/2014/main" id="{DA0390A3-B881-4F05-A611-876AD768632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64592" y="5932910"/>
            <a:ext cx="3600000" cy="828000"/>
          </a:xfrm>
          <a:prstGeom prst="rect">
            <a:avLst/>
          </a:prstGeom>
        </p:spPr>
      </p:pic>
      <p:pic>
        <p:nvPicPr>
          <p:cNvPr id="3" name="Grafik 2">
            <a:extLst>
              <a:ext uri="{FF2B5EF4-FFF2-40B4-BE49-F238E27FC236}">
                <a16:creationId xmlns:a16="http://schemas.microsoft.com/office/drawing/2014/main" id="{22BE3402-3512-0AE2-D867-4CB2F358EA2B}"/>
              </a:ext>
            </a:extLst>
          </p:cNvPr>
          <p:cNvPicPr preferRelativeResize="0">
            <a:picLocks/>
          </p:cNvPicPr>
          <p:nvPr/>
        </p:nvPicPr>
        <p:blipFill>
          <a:blip r:embed="rId3"/>
          <a:stretch>
            <a:fillRect/>
          </a:stretch>
        </p:blipFill>
        <p:spPr>
          <a:xfrm>
            <a:off x="853439" y="97090"/>
            <a:ext cx="4680000" cy="5760000"/>
          </a:xfrm>
          <a:prstGeom prst="rect">
            <a:avLst/>
          </a:prstGeom>
        </p:spPr>
      </p:pic>
      <p:pic>
        <p:nvPicPr>
          <p:cNvPr id="4" name="Picture 2" descr="Jugendstudie 2020 veröffentlicht: Baden-Württemberg.de">
            <a:extLst>
              <a:ext uri="{FF2B5EF4-FFF2-40B4-BE49-F238E27FC236}">
                <a16:creationId xmlns:a16="http://schemas.microsoft.com/office/drawing/2014/main" id="{3383E07A-B78B-9069-65F5-C31860E06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439" y="3429000"/>
            <a:ext cx="3610560" cy="22250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ool' Sticker | Spreadshirt">
            <a:extLst>
              <a:ext uri="{FF2B5EF4-FFF2-40B4-BE49-F238E27FC236}">
                <a16:creationId xmlns:a16="http://schemas.microsoft.com/office/drawing/2014/main" id="{5E1862DB-EA62-F80A-3523-7C10BE9068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3439" y="1093849"/>
            <a:ext cx="3581400" cy="1335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821807"/>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EF9D6-07FA-85D7-74D3-AABB68B6AFD9}"/>
            </a:ext>
          </a:extLst>
        </p:cNvPr>
        <p:cNvGrpSpPr/>
        <p:nvPr/>
      </p:nvGrpSpPr>
      <p:grpSpPr>
        <a:xfrm>
          <a:off x="0" y="0"/>
          <a:ext cx="0" cy="0"/>
          <a:chOff x="0" y="0"/>
          <a:chExt cx="0" cy="0"/>
        </a:xfrm>
      </p:grpSpPr>
      <p:sp>
        <p:nvSpPr>
          <p:cNvPr id="12" name="Minuszeichen 11">
            <a:extLst>
              <a:ext uri="{FF2B5EF4-FFF2-40B4-BE49-F238E27FC236}">
                <a16:creationId xmlns:a16="http://schemas.microsoft.com/office/drawing/2014/main" id="{B4562962-C540-5397-DF1D-6BA9AE64CC26}"/>
              </a:ext>
            </a:extLst>
          </p:cNvPr>
          <p:cNvSpPr/>
          <p:nvPr/>
        </p:nvSpPr>
        <p:spPr>
          <a:xfrm flipV="1">
            <a:off x="-1638000" y="5896910"/>
            <a:ext cx="12420000" cy="36000"/>
          </a:xfrm>
          <a:prstGeom prst="mathMinus">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a:extLst>
              <a:ext uri="{FF2B5EF4-FFF2-40B4-BE49-F238E27FC236}">
                <a16:creationId xmlns:a16="http://schemas.microsoft.com/office/drawing/2014/main" id="{A2FBA6D3-E397-033C-07CB-889BAC88493F}"/>
              </a:ext>
            </a:extLst>
          </p:cNvPr>
          <p:cNvSpPr txBox="1"/>
          <p:nvPr/>
        </p:nvSpPr>
        <p:spPr>
          <a:xfrm>
            <a:off x="6159792" y="5833775"/>
            <a:ext cx="2527008" cy="584775"/>
          </a:xfrm>
          <a:prstGeom prst="rect">
            <a:avLst/>
          </a:prstGeom>
          <a:noFill/>
        </p:spPr>
        <p:txBody>
          <a:bodyPr wrap="square" rtlCol="0">
            <a:spAutoFit/>
          </a:bodyPr>
          <a:lstStyle/>
          <a:p>
            <a:r>
              <a:rPr lang="de-CH" sz="3200" b="1" dirty="0">
                <a:latin typeface="Relevant Normal" panose="00000800000000000000" pitchFamily="50" charset="0"/>
                <a:cs typeface="Arial" panose="020B0604020202020204" pitchFamily="34" charset="0"/>
              </a:rPr>
              <a:t>vpt-online.ch</a:t>
            </a:r>
          </a:p>
        </p:txBody>
      </p:sp>
      <p:pic>
        <p:nvPicPr>
          <p:cNvPr id="8" name="Grafik 7">
            <a:extLst>
              <a:ext uri="{FF2B5EF4-FFF2-40B4-BE49-F238E27FC236}">
                <a16:creationId xmlns:a16="http://schemas.microsoft.com/office/drawing/2014/main" id="{CB1597BB-F74A-22AF-2228-39D9D4F725F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64592" y="5932910"/>
            <a:ext cx="3600000" cy="828000"/>
          </a:xfrm>
          <a:prstGeom prst="rect">
            <a:avLst/>
          </a:prstGeom>
        </p:spPr>
      </p:pic>
      <p:pic>
        <p:nvPicPr>
          <p:cNvPr id="3" name="Grafik 2">
            <a:extLst>
              <a:ext uri="{FF2B5EF4-FFF2-40B4-BE49-F238E27FC236}">
                <a16:creationId xmlns:a16="http://schemas.microsoft.com/office/drawing/2014/main" id="{E919710C-C18D-4D7B-BF20-88EF9DC80094}"/>
              </a:ext>
            </a:extLst>
          </p:cNvPr>
          <p:cNvPicPr preferRelativeResize="0">
            <a:picLocks/>
          </p:cNvPicPr>
          <p:nvPr/>
        </p:nvPicPr>
        <p:blipFill>
          <a:blip r:embed="rId3"/>
          <a:stretch>
            <a:fillRect/>
          </a:stretch>
        </p:blipFill>
        <p:spPr>
          <a:xfrm>
            <a:off x="464592" y="97089"/>
            <a:ext cx="4680000" cy="5760000"/>
          </a:xfrm>
          <a:prstGeom prst="rect">
            <a:avLst/>
          </a:prstGeom>
        </p:spPr>
      </p:pic>
      <p:pic>
        <p:nvPicPr>
          <p:cNvPr id="4" name="Grafik 3">
            <a:extLst>
              <a:ext uri="{FF2B5EF4-FFF2-40B4-BE49-F238E27FC236}">
                <a16:creationId xmlns:a16="http://schemas.microsoft.com/office/drawing/2014/main" id="{FB39091A-1FB0-A1B8-5ED3-872BC8AD3942}"/>
              </a:ext>
            </a:extLst>
          </p:cNvPr>
          <p:cNvPicPr>
            <a:picLocks noChangeAspect="1"/>
          </p:cNvPicPr>
          <p:nvPr/>
        </p:nvPicPr>
        <p:blipFill>
          <a:blip r:embed="rId4"/>
          <a:stretch>
            <a:fillRect/>
          </a:stretch>
        </p:blipFill>
        <p:spPr>
          <a:xfrm>
            <a:off x="5560423" y="925090"/>
            <a:ext cx="3126377" cy="1816042"/>
          </a:xfrm>
          <a:prstGeom prst="rect">
            <a:avLst/>
          </a:prstGeom>
        </p:spPr>
      </p:pic>
      <p:pic>
        <p:nvPicPr>
          <p:cNvPr id="6" name="Grafik 5">
            <a:extLst>
              <a:ext uri="{FF2B5EF4-FFF2-40B4-BE49-F238E27FC236}">
                <a16:creationId xmlns:a16="http://schemas.microsoft.com/office/drawing/2014/main" id="{0F9FF2B1-74C4-81B2-4A59-0684CA25BBC2}"/>
              </a:ext>
            </a:extLst>
          </p:cNvPr>
          <p:cNvPicPr>
            <a:picLocks noChangeAspect="1"/>
          </p:cNvPicPr>
          <p:nvPr/>
        </p:nvPicPr>
        <p:blipFill>
          <a:blip r:embed="rId5"/>
          <a:stretch>
            <a:fillRect/>
          </a:stretch>
        </p:blipFill>
        <p:spPr>
          <a:xfrm>
            <a:off x="5915297" y="3411000"/>
            <a:ext cx="2416627" cy="1816042"/>
          </a:xfrm>
          <a:prstGeom prst="rect">
            <a:avLst/>
          </a:prstGeom>
        </p:spPr>
      </p:pic>
    </p:spTree>
    <p:extLst>
      <p:ext uri="{BB962C8B-B14F-4D97-AF65-F5344CB8AC3E}">
        <p14:creationId xmlns:p14="http://schemas.microsoft.com/office/powerpoint/2010/main" val="2083810749"/>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inuszeichen 11">
            <a:extLst>
              <a:ext uri="{FF2B5EF4-FFF2-40B4-BE49-F238E27FC236}">
                <a16:creationId xmlns:a16="http://schemas.microsoft.com/office/drawing/2014/main" id="{18ACC147-3FBD-4A66-98D5-DDAE26ED38AB}"/>
              </a:ext>
            </a:extLst>
          </p:cNvPr>
          <p:cNvSpPr/>
          <p:nvPr/>
        </p:nvSpPr>
        <p:spPr>
          <a:xfrm flipV="1">
            <a:off x="-1638000" y="5896910"/>
            <a:ext cx="12420000" cy="36000"/>
          </a:xfrm>
          <a:prstGeom prst="mathMinus">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a:extLst>
              <a:ext uri="{FF2B5EF4-FFF2-40B4-BE49-F238E27FC236}">
                <a16:creationId xmlns:a16="http://schemas.microsoft.com/office/drawing/2014/main" id="{6E34932A-62E8-4D3C-BEDB-FDE586F713BD}"/>
              </a:ext>
            </a:extLst>
          </p:cNvPr>
          <p:cNvSpPr txBox="1"/>
          <p:nvPr/>
        </p:nvSpPr>
        <p:spPr>
          <a:xfrm>
            <a:off x="6159792" y="5833775"/>
            <a:ext cx="2527008" cy="584775"/>
          </a:xfrm>
          <a:prstGeom prst="rect">
            <a:avLst/>
          </a:prstGeom>
          <a:noFill/>
        </p:spPr>
        <p:txBody>
          <a:bodyPr wrap="square" rtlCol="0">
            <a:spAutoFit/>
          </a:bodyPr>
          <a:lstStyle/>
          <a:p>
            <a:r>
              <a:rPr lang="de-CH" sz="3200" b="1" dirty="0">
                <a:latin typeface="Relevant Normal" panose="00000800000000000000" pitchFamily="50" charset="0"/>
                <a:cs typeface="Arial" panose="020B0604020202020204" pitchFamily="34" charset="0"/>
              </a:rPr>
              <a:t>vpt-online.ch</a:t>
            </a:r>
          </a:p>
        </p:txBody>
      </p:sp>
      <p:pic>
        <p:nvPicPr>
          <p:cNvPr id="8" name="Grafik 7">
            <a:extLst>
              <a:ext uri="{FF2B5EF4-FFF2-40B4-BE49-F238E27FC236}">
                <a16:creationId xmlns:a16="http://schemas.microsoft.com/office/drawing/2014/main" id="{DA0390A3-B881-4F05-A611-876AD768632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64592" y="5932910"/>
            <a:ext cx="3600000" cy="828000"/>
          </a:xfrm>
          <a:prstGeom prst="rect">
            <a:avLst/>
          </a:prstGeom>
        </p:spPr>
      </p:pic>
      <p:sp>
        <p:nvSpPr>
          <p:cNvPr id="9" name="Rectangle 2">
            <a:extLst>
              <a:ext uri="{FF2B5EF4-FFF2-40B4-BE49-F238E27FC236}">
                <a16:creationId xmlns:a16="http://schemas.microsoft.com/office/drawing/2014/main" id="{ACA49A68-8C15-4648-8F9E-A92AD68A6FB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1" name="Titel 1">
            <a:extLst>
              <a:ext uri="{FF2B5EF4-FFF2-40B4-BE49-F238E27FC236}">
                <a16:creationId xmlns:a16="http://schemas.microsoft.com/office/drawing/2014/main" id="{3CC728F1-A89F-438A-A071-2CEEC30D7BC6}"/>
              </a:ext>
            </a:extLst>
          </p:cNvPr>
          <p:cNvSpPr>
            <a:spLocks noGrp="1"/>
          </p:cNvSpPr>
          <p:nvPr/>
        </p:nvSpPr>
        <p:spPr bwMode="auto">
          <a:xfrm>
            <a:off x="130629" y="613978"/>
            <a:ext cx="9013371" cy="1099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0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a:lstStyle>
          <a:p>
            <a:pPr algn="ctr"/>
            <a:r>
              <a:rPr lang="de-DE" sz="4400" dirty="0">
                <a:latin typeface="Arial" panose="020B0604020202020204" pitchFamily="34" charset="0"/>
                <a:cs typeface="Arial" panose="020B0604020202020204" pitchFamily="34" charset="0"/>
              </a:rPr>
              <a:t>Werbeaktion 2025 </a:t>
            </a:r>
            <a:r>
              <a:rPr lang="de-DE" sz="2400" dirty="0">
                <a:latin typeface="Arial" panose="020B0604020202020204" pitchFamily="34" charset="0"/>
                <a:cs typeface="Arial" panose="020B0604020202020204" pitchFamily="34" charset="0"/>
              </a:rPr>
              <a:t> </a:t>
            </a:r>
            <a:endParaRPr lang="de-DE" sz="2400" dirty="0">
              <a:solidFill>
                <a:srgbClr val="FF0000"/>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AB3F76BE-801D-09A9-688E-38A2009A8532}"/>
              </a:ext>
            </a:extLst>
          </p:cNvPr>
          <p:cNvSpPr txBox="1"/>
          <p:nvPr/>
        </p:nvSpPr>
        <p:spPr>
          <a:xfrm>
            <a:off x="65314" y="1713426"/>
            <a:ext cx="9013372" cy="4650312"/>
          </a:xfrm>
          <a:prstGeom prst="rect">
            <a:avLst/>
          </a:prstGeom>
          <a:noFill/>
        </p:spPr>
        <p:txBody>
          <a:bodyPr wrap="square">
            <a:spAutoFit/>
          </a:bodyPr>
          <a:lstStyle/>
          <a:p>
            <a:pPr>
              <a:lnSpc>
                <a:spcPct val="107000"/>
              </a:lnSpc>
              <a:spcAft>
                <a:spcPts val="800"/>
              </a:spcAft>
            </a:pPr>
            <a:r>
              <a:rPr lang="de-CH" sz="2600" dirty="0">
                <a:latin typeface="Arial" panose="020B0604020202020204" pitchFamily="34" charset="0"/>
                <a:ea typeface="Calibri" panose="020F0502020204030204" pitchFamily="34" charset="0"/>
                <a:cs typeface="Arial" panose="020B0604020202020204" pitchFamily="34" charset="0"/>
              </a:rPr>
              <a:t>Der ZA beschliesst, dass der VPT in</a:t>
            </a:r>
            <a:r>
              <a:rPr lang="de-CH" sz="2600" dirty="0">
                <a:effectLst/>
                <a:latin typeface="Arial" panose="020B0604020202020204" pitchFamily="34" charset="0"/>
                <a:ea typeface="Calibri" panose="020F0502020204030204" pitchFamily="34" charset="0"/>
                <a:cs typeface="Arial" panose="020B0604020202020204" pitchFamily="34" charset="0"/>
              </a:rPr>
              <a:t> Rahmen eines Pilotprojekt den folgenden VPT </a:t>
            </a:r>
            <a:r>
              <a:rPr lang="de-CH" sz="2600" dirty="0">
                <a:latin typeface="Arial" panose="020B0604020202020204" pitchFamily="34" charset="0"/>
                <a:ea typeface="Calibri" panose="020F0502020204030204" pitchFamily="34" charset="0"/>
                <a:cs typeface="Arial" panose="020B0604020202020204" pitchFamily="34" charset="0"/>
              </a:rPr>
              <a:t>Sektionen und deren Personen die noch namentlich bestimmt werden, CHF 300 pro Tag oder CHF 150 pro halben Tag als Belohnung ausbezahlt, sofern diese an Mitgliederaktionen mitarbeiten, welche zudem von einem SEV Gewerkschaftssekretär geplant werden</a:t>
            </a:r>
            <a:r>
              <a:rPr lang="fr-CH" sz="2600" dirty="0">
                <a:latin typeface="Arial" panose="020B0604020202020204" pitchFamily="34" charset="0"/>
                <a:ea typeface="Calibri" panose="020F0502020204030204" pitchFamily="34" charset="0"/>
                <a:cs typeface="Arial" panose="020B0604020202020204" pitchFamily="34" charset="0"/>
              </a:rPr>
              <a:t>. </a:t>
            </a:r>
            <a:endParaRPr lang="de-CH" sz="2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de-CH" sz="26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CH" sz="26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CH" sz="26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0828290"/>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inuszeichen 11">
            <a:extLst>
              <a:ext uri="{FF2B5EF4-FFF2-40B4-BE49-F238E27FC236}">
                <a16:creationId xmlns:a16="http://schemas.microsoft.com/office/drawing/2014/main" id="{18ACC147-3FBD-4A66-98D5-DDAE26ED38AB}"/>
              </a:ext>
            </a:extLst>
          </p:cNvPr>
          <p:cNvSpPr/>
          <p:nvPr/>
        </p:nvSpPr>
        <p:spPr>
          <a:xfrm flipV="1">
            <a:off x="-1638000" y="5896910"/>
            <a:ext cx="12420000" cy="36000"/>
          </a:xfrm>
          <a:prstGeom prst="mathMinus">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a:extLst>
              <a:ext uri="{FF2B5EF4-FFF2-40B4-BE49-F238E27FC236}">
                <a16:creationId xmlns:a16="http://schemas.microsoft.com/office/drawing/2014/main" id="{6E34932A-62E8-4D3C-BEDB-FDE586F713BD}"/>
              </a:ext>
            </a:extLst>
          </p:cNvPr>
          <p:cNvSpPr txBox="1"/>
          <p:nvPr/>
        </p:nvSpPr>
        <p:spPr>
          <a:xfrm>
            <a:off x="6159792" y="5833775"/>
            <a:ext cx="2527008" cy="584775"/>
          </a:xfrm>
          <a:prstGeom prst="rect">
            <a:avLst/>
          </a:prstGeom>
          <a:noFill/>
        </p:spPr>
        <p:txBody>
          <a:bodyPr wrap="square" rtlCol="0">
            <a:spAutoFit/>
          </a:bodyPr>
          <a:lstStyle/>
          <a:p>
            <a:r>
              <a:rPr lang="de-CH" sz="3200" b="1" dirty="0">
                <a:latin typeface="Relevant Normal" panose="00000800000000000000" pitchFamily="50" charset="0"/>
                <a:cs typeface="Arial" panose="020B0604020202020204" pitchFamily="34" charset="0"/>
              </a:rPr>
              <a:t>vpt-online.ch</a:t>
            </a:r>
          </a:p>
        </p:txBody>
      </p:sp>
      <p:pic>
        <p:nvPicPr>
          <p:cNvPr id="8" name="Grafik 7">
            <a:extLst>
              <a:ext uri="{FF2B5EF4-FFF2-40B4-BE49-F238E27FC236}">
                <a16:creationId xmlns:a16="http://schemas.microsoft.com/office/drawing/2014/main" id="{DA0390A3-B881-4F05-A611-876AD768632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64592" y="5932910"/>
            <a:ext cx="3600000" cy="828000"/>
          </a:xfrm>
          <a:prstGeom prst="rect">
            <a:avLst/>
          </a:prstGeom>
        </p:spPr>
      </p:pic>
      <p:sp>
        <p:nvSpPr>
          <p:cNvPr id="9" name="Rectangle 2">
            <a:extLst>
              <a:ext uri="{FF2B5EF4-FFF2-40B4-BE49-F238E27FC236}">
                <a16:creationId xmlns:a16="http://schemas.microsoft.com/office/drawing/2014/main" id="{ACA49A68-8C15-4648-8F9E-A92AD68A6FB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11" name="Titel 1">
            <a:extLst>
              <a:ext uri="{FF2B5EF4-FFF2-40B4-BE49-F238E27FC236}">
                <a16:creationId xmlns:a16="http://schemas.microsoft.com/office/drawing/2014/main" id="{3CC728F1-A89F-438A-A071-2CEEC30D7BC6}"/>
              </a:ext>
            </a:extLst>
          </p:cNvPr>
          <p:cNvSpPr>
            <a:spLocks noGrp="1"/>
          </p:cNvSpPr>
          <p:nvPr/>
        </p:nvSpPr>
        <p:spPr bwMode="auto">
          <a:xfrm>
            <a:off x="65312" y="236950"/>
            <a:ext cx="9013371" cy="9032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000" b="1">
                <a:solidFill>
                  <a:schemeClr val="tx1"/>
                </a:solidFill>
                <a:latin typeface="+mj-lt"/>
                <a:ea typeface="+mj-ea"/>
                <a:cs typeface="+mj-cs"/>
              </a:defRPr>
            </a:lvl1pPr>
            <a:lvl2pPr algn="l" rtl="0" eaLnBrk="1" fontAlgn="base" hangingPunct="1">
              <a:spcBef>
                <a:spcPct val="0"/>
              </a:spcBef>
              <a:spcAft>
                <a:spcPct val="0"/>
              </a:spcAft>
              <a:defRPr sz="3200" b="1">
                <a:solidFill>
                  <a:schemeClr val="tx1"/>
                </a:solidFill>
                <a:latin typeface="Arial" charset="0"/>
              </a:defRPr>
            </a:lvl2pPr>
            <a:lvl3pPr algn="l" rtl="0" eaLnBrk="1" fontAlgn="base" hangingPunct="1">
              <a:spcBef>
                <a:spcPct val="0"/>
              </a:spcBef>
              <a:spcAft>
                <a:spcPct val="0"/>
              </a:spcAft>
              <a:defRPr sz="3200" b="1">
                <a:solidFill>
                  <a:schemeClr val="tx1"/>
                </a:solidFill>
                <a:latin typeface="Arial" charset="0"/>
              </a:defRPr>
            </a:lvl3pPr>
            <a:lvl4pPr algn="l" rtl="0" eaLnBrk="1" fontAlgn="base" hangingPunct="1">
              <a:spcBef>
                <a:spcPct val="0"/>
              </a:spcBef>
              <a:spcAft>
                <a:spcPct val="0"/>
              </a:spcAft>
              <a:defRPr sz="3200" b="1">
                <a:solidFill>
                  <a:schemeClr val="tx1"/>
                </a:solidFill>
                <a:latin typeface="Arial" charset="0"/>
              </a:defRPr>
            </a:lvl4pPr>
            <a:lvl5pPr algn="l" rtl="0" eaLnBrk="1" fontAlgn="base" hangingPunct="1">
              <a:spcBef>
                <a:spcPct val="0"/>
              </a:spcBef>
              <a:spcAft>
                <a:spcPct val="0"/>
              </a:spcAft>
              <a:defRPr sz="3200" b="1">
                <a:solidFill>
                  <a:schemeClr val="tx1"/>
                </a:solidFill>
                <a:latin typeface="Arial" charset="0"/>
              </a:defRPr>
            </a:lvl5pPr>
            <a:lvl6pPr marL="457200" algn="l" rtl="0" eaLnBrk="1" fontAlgn="base" hangingPunct="1">
              <a:spcBef>
                <a:spcPct val="0"/>
              </a:spcBef>
              <a:spcAft>
                <a:spcPct val="0"/>
              </a:spcAft>
              <a:defRPr sz="3200" b="1">
                <a:solidFill>
                  <a:schemeClr val="tx1"/>
                </a:solidFill>
                <a:latin typeface="Arial" charset="0"/>
              </a:defRPr>
            </a:lvl6pPr>
            <a:lvl7pPr marL="914400" algn="l" rtl="0" eaLnBrk="1" fontAlgn="base" hangingPunct="1">
              <a:spcBef>
                <a:spcPct val="0"/>
              </a:spcBef>
              <a:spcAft>
                <a:spcPct val="0"/>
              </a:spcAft>
              <a:defRPr sz="3200" b="1">
                <a:solidFill>
                  <a:schemeClr val="tx1"/>
                </a:solidFill>
                <a:latin typeface="Arial" charset="0"/>
              </a:defRPr>
            </a:lvl7pPr>
            <a:lvl8pPr marL="1371600" algn="l" rtl="0" eaLnBrk="1" fontAlgn="base" hangingPunct="1">
              <a:spcBef>
                <a:spcPct val="0"/>
              </a:spcBef>
              <a:spcAft>
                <a:spcPct val="0"/>
              </a:spcAft>
              <a:defRPr sz="3200" b="1">
                <a:solidFill>
                  <a:schemeClr val="tx1"/>
                </a:solidFill>
                <a:latin typeface="Arial" charset="0"/>
              </a:defRPr>
            </a:lvl8pPr>
            <a:lvl9pPr marL="1828800" algn="l" rtl="0" eaLnBrk="1" fontAlgn="base" hangingPunct="1">
              <a:spcBef>
                <a:spcPct val="0"/>
              </a:spcBef>
              <a:spcAft>
                <a:spcPct val="0"/>
              </a:spcAft>
              <a:defRPr sz="3200" b="1">
                <a:solidFill>
                  <a:schemeClr val="tx1"/>
                </a:solidFill>
                <a:latin typeface="Arial" charset="0"/>
              </a:defRPr>
            </a:lvl9pPr>
          </a:lstStyle>
          <a:p>
            <a:pPr algn="ctr"/>
            <a:r>
              <a:rPr lang="de-DE" sz="4400" dirty="0">
                <a:latin typeface="Arial" panose="020B0604020202020204" pitchFamily="34" charset="0"/>
                <a:cs typeface="Arial" panose="020B0604020202020204" pitchFamily="34" charset="0"/>
              </a:rPr>
              <a:t>Ost &amp; Zentralschweiz   </a:t>
            </a:r>
            <a:br>
              <a:rPr lang="de-DE" sz="3200" dirty="0">
                <a:latin typeface="Arial" panose="020B0604020202020204" pitchFamily="34" charset="0"/>
                <a:cs typeface="Arial" panose="020B0604020202020204" pitchFamily="34" charset="0"/>
              </a:rPr>
            </a:br>
            <a:br>
              <a:rPr lang="de-DE" sz="3200" dirty="0">
                <a:latin typeface="Arial" panose="020B0604020202020204" pitchFamily="34" charset="0"/>
                <a:cs typeface="Arial" panose="020B0604020202020204" pitchFamily="34" charset="0"/>
              </a:rPr>
            </a:br>
            <a:r>
              <a:rPr lang="de-CH" sz="2400" dirty="0">
                <a:latin typeface="Arial" panose="020B0604020202020204" pitchFamily="34" charset="0"/>
                <a:cs typeface="Arial" panose="020B0604020202020204" pitchFamily="34" charset="0"/>
              </a:rPr>
              <a:t> </a:t>
            </a:r>
            <a:br>
              <a:rPr lang="de-DE" sz="3200" dirty="0">
                <a:latin typeface="Arial" panose="020B0604020202020204" pitchFamily="34" charset="0"/>
                <a:cs typeface="Arial" panose="020B0604020202020204" pitchFamily="34" charset="0"/>
              </a:rPr>
            </a:br>
            <a:br>
              <a:rPr lang="de-CH" sz="3200"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 </a:t>
            </a:r>
            <a:endParaRPr lang="de-DE" sz="2400" dirty="0">
              <a:solidFill>
                <a:srgbClr val="FF0000"/>
              </a:solidFill>
              <a:latin typeface="Arial" panose="020B0604020202020204" pitchFamily="34" charset="0"/>
              <a:cs typeface="Arial" panose="020B0604020202020204" pitchFamily="34" charset="0"/>
            </a:endParaRPr>
          </a:p>
        </p:txBody>
      </p:sp>
      <p:pic>
        <p:nvPicPr>
          <p:cNvPr id="7" name="Picture 2" descr="Die «kleine Rote» tief in den roten Zahlen | Engadiner Post/Posta Ladina">
            <a:extLst>
              <a:ext uri="{FF2B5EF4-FFF2-40B4-BE49-F238E27FC236}">
                <a16:creationId xmlns:a16="http://schemas.microsoft.com/office/drawing/2014/main" id="{7641ADBC-026C-C287-25AD-A2B6F98E7211}"/>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91" y="1131840"/>
            <a:ext cx="288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entralbahn - Wikipedia">
            <a:extLst>
              <a:ext uri="{FF2B5EF4-FFF2-40B4-BE49-F238E27FC236}">
                <a16:creationId xmlns:a16="http://schemas.microsoft.com/office/drawing/2014/main" id="{FF3AAF16-5DBF-3C30-35EE-6B89ECCC226C}"/>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6800" y="1194976"/>
            <a:ext cx="288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4">
            <a:extLst>
              <a:ext uri="{FF2B5EF4-FFF2-40B4-BE49-F238E27FC236}">
                <a16:creationId xmlns:a16="http://schemas.microsoft.com/office/drawing/2014/main" id="{DFCA988F-546F-8F4A-53F1-3810C33CC0B1}"/>
              </a:ext>
            </a:extLst>
          </p:cNvPr>
          <p:cNvSpPr/>
          <p:nvPr/>
        </p:nvSpPr>
        <p:spPr>
          <a:xfrm>
            <a:off x="457200" y="2978133"/>
            <a:ext cx="2880000" cy="444137"/>
          </a:xfrm>
          <a:prstGeom prst="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Arial" panose="020B0604020202020204" pitchFamily="34" charset="0"/>
                <a:cs typeface="Arial" panose="020B0604020202020204" pitchFamily="34" charset="0"/>
              </a:rPr>
              <a:t> VPT RhB</a:t>
            </a:r>
            <a:endParaRPr lang="de-CH" b="1" dirty="0">
              <a:solidFill>
                <a:schemeClr val="tx1"/>
              </a:solidFill>
              <a:latin typeface="Arial" panose="020B0604020202020204" pitchFamily="34" charset="0"/>
              <a:cs typeface="Arial" panose="020B0604020202020204" pitchFamily="34" charset="0"/>
            </a:endParaRPr>
          </a:p>
        </p:txBody>
      </p:sp>
      <p:sp>
        <p:nvSpPr>
          <p:cNvPr id="16" name="Rechteck 15">
            <a:extLst>
              <a:ext uri="{FF2B5EF4-FFF2-40B4-BE49-F238E27FC236}">
                <a16:creationId xmlns:a16="http://schemas.microsoft.com/office/drawing/2014/main" id="{EDB86C4C-48CA-C192-C2FF-9BD09468D1B9}"/>
              </a:ext>
            </a:extLst>
          </p:cNvPr>
          <p:cNvSpPr/>
          <p:nvPr/>
        </p:nvSpPr>
        <p:spPr>
          <a:xfrm>
            <a:off x="5806800" y="3015727"/>
            <a:ext cx="2880000" cy="444137"/>
          </a:xfrm>
          <a:prstGeom prst="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Arial" panose="020B0604020202020204" pitchFamily="34" charset="0"/>
                <a:cs typeface="Arial" panose="020B0604020202020204" pitchFamily="34" charset="0"/>
              </a:rPr>
              <a:t> VPT </a:t>
            </a:r>
            <a:r>
              <a:rPr lang="de-DE" b="1" dirty="0" err="1">
                <a:solidFill>
                  <a:schemeClr val="tx1"/>
                </a:solidFill>
                <a:latin typeface="Arial" panose="020B0604020202020204" pitchFamily="34" charset="0"/>
                <a:cs typeface="Arial" panose="020B0604020202020204" pitchFamily="34" charset="0"/>
              </a:rPr>
              <a:t>Zb</a:t>
            </a:r>
            <a:endParaRPr lang="de-CH" b="1" dirty="0">
              <a:solidFill>
                <a:schemeClr val="tx1"/>
              </a:solidFill>
              <a:latin typeface="Arial" panose="020B0604020202020204" pitchFamily="34" charset="0"/>
              <a:cs typeface="Arial" panose="020B0604020202020204" pitchFamily="34" charset="0"/>
            </a:endParaRPr>
          </a:p>
        </p:txBody>
      </p:sp>
      <p:sp>
        <p:nvSpPr>
          <p:cNvPr id="17" name="Pfeil: nach links 16">
            <a:extLst>
              <a:ext uri="{FF2B5EF4-FFF2-40B4-BE49-F238E27FC236}">
                <a16:creationId xmlns:a16="http://schemas.microsoft.com/office/drawing/2014/main" id="{7AE4BEC7-6093-96C2-3F19-1284666D2A3C}"/>
              </a:ext>
            </a:extLst>
          </p:cNvPr>
          <p:cNvSpPr/>
          <p:nvPr/>
        </p:nvSpPr>
        <p:spPr>
          <a:xfrm>
            <a:off x="3529802" y="1411196"/>
            <a:ext cx="2168434" cy="673184"/>
          </a:xfrm>
          <a:prstGeom prst="leftArrow">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01.01.2025</a:t>
            </a:r>
            <a:endParaRPr lang="de-CH"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1BF8E133-CCCF-EC53-C174-CE1479829093}"/>
              </a:ext>
            </a:extLst>
          </p:cNvPr>
          <p:cNvSpPr txBox="1"/>
          <p:nvPr/>
        </p:nvSpPr>
        <p:spPr>
          <a:xfrm>
            <a:off x="3872022" y="3459081"/>
            <a:ext cx="1787890" cy="338554"/>
          </a:xfrm>
          <a:prstGeom prst="rect">
            <a:avLst/>
          </a:prstGeom>
          <a:noFill/>
        </p:spPr>
        <p:txBody>
          <a:bodyPr wrap="square" rtlCol="0">
            <a:spAutoFit/>
          </a:bodyPr>
          <a:lstStyle/>
          <a:p>
            <a:pPr algn="ctr"/>
            <a:r>
              <a:rPr lang="de-DE" sz="1600" b="1" dirty="0">
                <a:latin typeface="Arial" panose="020B0604020202020204" pitchFamily="34" charset="0"/>
                <a:cs typeface="Arial" panose="020B0604020202020204" pitchFamily="34" charset="0"/>
              </a:rPr>
              <a:t>Toni Feuz</a:t>
            </a:r>
            <a:endParaRPr lang="de-CH" sz="1600" b="1" dirty="0">
              <a:latin typeface="Arial" panose="020B0604020202020204" pitchFamily="34" charset="0"/>
              <a:cs typeface="Arial" panose="020B0604020202020204" pitchFamily="34" charset="0"/>
            </a:endParaRPr>
          </a:p>
        </p:txBody>
      </p:sp>
      <p:sp>
        <p:nvSpPr>
          <p:cNvPr id="19" name="Pfeil: nach links 18">
            <a:extLst>
              <a:ext uri="{FF2B5EF4-FFF2-40B4-BE49-F238E27FC236}">
                <a16:creationId xmlns:a16="http://schemas.microsoft.com/office/drawing/2014/main" id="{C31B979F-DDDE-EFF6-9C7F-179989E92136}"/>
              </a:ext>
            </a:extLst>
          </p:cNvPr>
          <p:cNvSpPr/>
          <p:nvPr/>
        </p:nvSpPr>
        <p:spPr>
          <a:xfrm rot="10800000">
            <a:off x="3519982" y="2330886"/>
            <a:ext cx="2168434" cy="673184"/>
          </a:xfrm>
          <a:prstGeom prst="leftArrow">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rot lat="900000" lon="0" rev="10800000"/>
              </a:camera>
              <a:lightRig rig="threePt" dir="t"/>
            </a:scene3d>
          </a:bodyPr>
          <a:lstStyle/>
          <a:p>
            <a:pPr algn="ctr"/>
            <a:r>
              <a:rPr lang="de-DE"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01.01.2025</a:t>
            </a:r>
            <a:endParaRPr lang="de-CH"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2BE5F114-128D-07FD-CE27-FB2C0B3C26F0}"/>
              </a:ext>
            </a:extLst>
          </p:cNvPr>
          <p:cNvSpPr txBox="1"/>
          <p:nvPr/>
        </p:nvSpPr>
        <p:spPr>
          <a:xfrm>
            <a:off x="3590762" y="2130976"/>
            <a:ext cx="1787890" cy="338554"/>
          </a:xfrm>
          <a:prstGeom prst="rect">
            <a:avLst/>
          </a:prstGeom>
          <a:noFill/>
        </p:spPr>
        <p:txBody>
          <a:bodyPr wrap="square" rtlCol="0">
            <a:spAutoFit/>
          </a:bodyPr>
          <a:lstStyle/>
          <a:p>
            <a:pPr algn="ctr"/>
            <a:r>
              <a:rPr lang="de-DE" sz="1600" b="1" dirty="0">
                <a:latin typeface="Arial" panose="020B0604020202020204" pitchFamily="34" charset="0"/>
                <a:cs typeface="Arial" panose="020B0604020202020204" pitchFamily="34" charset="0"/>
              </a:rPr>
              <a:t>Toni Feuz</a:t>
            </a:r>
            <a:endParaRPr lang="de-CH" sz="1600" b="1" dirty="0">
              <a:latin typeface="Arial" panose="020B0604020202020204" pitchFamily="34" charset="0"/>
              <a:cs typeface="Arial" panose="020B0604020202020204" pitchFamily="34" charset="0"/>
            </a:endParaRPr>
          </a:p>
        </p:txBody>
      </p:sp>
      <p:pic>
        <p:nvPicPr>
          <p:cNvPr id="1030" name="Picture 6">
            <a:extLst>
              <a:ext uri="{FF2B5EF4-FFF2-40B4-BE49-F238E27FC236}">
                <a16:creationId xmlns:a16="http://schemas.microsoft.com/office/drawing/2014/main" id="{16D7FF75-B20E-800A-7D66-A5A1CE60E8FA}"/>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92" y="3500995"/>
            <a:ext cx="288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hteck 20">
            <a:extLst>
              <a:ext uri="{FF2B5EF4-FFF2-40B4-BE49-F238E27FC236}">
                <a16:creationId xmlns:a16="http://schemas.microsoft.com/office/drawing/2014/main" id="{EF6F8C4C-22BA-8B04-017C-DB43DCF88B9E}"/>
              </a:ext>
            </a:extLst>
          </p:cNvPr>
          <p:cNvSpPr/>
          <p:nvPr/>
        </p:nvSpPr>
        <p:spPr>
          <a:xfrm>
            <a:off x="464592" y="5347287"/>
            <a:ext cx="2880000" cy="444137"/>
          </a:xfrm>
          <a:prstGeom prst="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Arial" panose="020B0604020202020204" pitchFamily="34" charset="0"/>
                <a:cs typeface="Arial" panose="020B0604020202020204" pitchFamily="34" charset="0"/>
              </a:rPr>
              <a:t> VPT MGB</a:t>
            </a:r>
            <a:endParaRPr lang="de-CH" b="1" dirty="0">
              <a:solidFill>
                <a:schemeClr val="tx1"/>
              </a:solidFill>
              <a:latin typeface="Arial" panose="020B0604020202020204" pitchFamily="34" charset="0"/>
              <a:cs typeface="Arial" panose="020B0604020202020204" pitchFamily="34" charset="0"/>
            </a:endParaRPr>
          </a:p>
        </p:txBody>
      </p:sp>
      <p:sp>
        <p:nvSpPr>
          <p:cNvPr id="22" name="Pfeil: nach links 21">
            <a:extLst>
              <a:ext uri="{FF2B5EF4-FFF2-40B4-BE49-F238E27FC236}">
                <a16:creationId xmlns:a16="http://schemas.microsoft.com/office/drawing/2014/main" id="{BE7D8BB1-6424-2B93-838A-366B617499A9}"/>
              </a:ext>
            </a:extLst>
          </p:cNvPr>
          <p:cNvSpPr/>
          <p:nvPr/>
        </p:nvSpPr>
        <p:spPr>
          <a:xfrm>
            <a:off x="3521304" y="3664632"/>
            <a:ext cx="2168434" cy="673184"/>
          </a:xfrm>
          <a:prstGeom prst="leftArrow">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01.01.2025</a:t>
            </a:r>
            <a:endParaRPr lang="de-CH"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3" name="Textfeld 22">
            <a:extLst>
              <a:ext uri="{FF2B5EF4-FFF2-40B4-BE49-F238E27FC236}">
                <a16:creationId xmlns:a16="http://schemas.microsoft.com/office/drawing/2014/main" id="{B037FC79-DFBF-9ED3-F803-4E8B464AD6E6}"/>
              </a:ext>
            </a:extLst>
          </p:cNvPr>
          <p:cNvSpPr txBox="1"/>
          <p:nvPr/>
        </p:nvSpPr>
        <p:spPr>
          <a:xfrm>
            <a:off x="3872022" y="1201993"/>
            <a:ext cx="1787890" cy="338554"/>
          </a:xfrm>
          <a:prstGeom prst="rect">
            <a:avLst/>
          </a:prstGeom>
          <a:noFill/>
        </p:spPr>
        <p:txBody>
          <a:bodyPr wrap="square" rtlCol="0">
            <a:spAutoFit/>
          </a:bodyPr>
          <a:lstStyle/>
          <a:p>
            <a:pPr algn="ctr"/>
            <a:r>
              <a:rPr lang="de-DE" sz="1600" b="1" dirty="0">
                <a:latin typeface="Arial" panose="020B0604020202020204" pitchFamily="34" charset="0"/>
                <a:cs typeface="Arial" panose="020B0604020202020204" pitchFamily="34" charset="0"/>
              </a:rPr>
              <a:t>Roger Tschirky</a:t>
            </a:r>
            <a:endParaRPr lang="de-CH" sz="1600" b="1" dirty="0">
              <a:latin typeface="Arial" panose="020B0604020202020204" pitchFamily="34" charset="0"/>
              <a:cs typeface="Arial" panose="020B0604020202020204" pitchFamily="34" charset="0"/>
            </a:endParaRPr>
          </a:p>
        </p:txBody>
      </p:sp>
      <p:sp>
        <p:nvSpPr>
          <p:cNvPr id="2" name="Pfeil: nach links 1">
            <a:extLst>
              <a:ext uri="{FF2B5EF4-FFF2-40B4-BE49-F238E27FC236}">
                <a16:creationId xmlns:a16="http://schemas.microsoft.com/office/drawing/2014/main" id="{25BD4918-218B-68CF-A55E-EBEC91292043}"/>
              </a:ext>
            </a:extLst>
          </p:cNvPr>
          <p:cNvSpPr/>
          <p:nvPr/>
        </p:nvSpPr>
        <p:spPr>
          <a:xfrm rot="10800000">
            <a:off x="3529802" y="4627812"/>
            <a:ext cx="2168434" cy="673184"/>
          </a:xfrm>
          <a:prstGeom prst="leftArrow">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scene3d>
              <a:camera prst="orthographicFront">
                <a:rot lat="0" lon="0" rev="10800000"/>
              </a:camera>
              <a:lightRig rig="threePt" dir="t"/>
            </a:scene3d>
          </a:bodyPr>
          <a:lstStyle/>
          <a:p>
            <a:pPr algn="ctr"/>
            <a:r>
              <a:rPr lang="de-DE"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01.01.2025</a:t>
            </a:r>
            <a:endParaRPr lang="de-CH"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D6E9C4E6-714A-CCF4-403F-8BEA6DB90552}"/>
              </a:ext>
            </a:extLst>
          </p:cNvPr>
          <p:cNvSpPr txBox="1"/>
          <p:nvPr/>
        </p:nvSpPr>
        <p:spPr>
          <a:xfrm>
            <a:off x="3529802" y="4352149"/>
            <a:ext cx="1982724" cy="338554"/>
          </a:xfrm>
          <a:prstGeom prst="rect">
            <a:avLst/>
          </a:prstGeom>
          <a:noFill/>
        </p:spPr>
        <p:txBody>
          <a:bodyPr wrap="square" rtlCol="0">
            <a:spAutoFit/>
          </a:bodyPr>
          <a:lstStyle/>
          <a:p>
            <a:pPr algn="ctr"/>
            <a:r>
              <a:rPr lang="de-DE" sz="1600" b="1" dirty="0">
                <a:latin typeface="Arial" panose="020B0604020202020204" pitchFamily="34" charset="0"/>
                <a:cs typeface="Arial" panose="020B0604020202020204" pitchFamily="34" charset="0"/>
              </a:rPr>
              <a:t>Alexandra </a:t>
            </a:r>
            <a:r>
              <a:rPr lang="de-DE" sz="1600" b="1" dirty="0" err="1">
                <a:latin typeface="Arial" panose="020B0604020202020204" pitchFamily="34" charset="0"/>
                <a:cs typeface="Arial" panose="020B0604020202020204" pitchFamily="34" charset="0"/>
              </a:rPr>
              <a:t>Akeret</a:t>
            </a:r>
            <a:endParaRPr lang="de-CH" sz="1600" b="1" dirty="0">
              <a:latin typeface="Arial" panose="020B0604020202020204" pitchFamily="34" charset="0"/>
              <a:cs typeface="Arial" panose="020B0604020202020204" pitchFamily="34" charset="0"/>
            </a:endParaRPr>
          </a:p>
        </p:txBody>
      </p:sp>
      <p:pic>
        <p:nvPicPr>
          <p:cNvPr id="4" name="Picture 2" descr="Regionalbahn Thurbo fährt auf Erfolgsschiene">
            <a:extLst>
              <a:ext uri="{FF2B5EF4-FFF2-40B4-BE49-F238E27FC236}">
                <a16:creationId xmlns:a16="http://schemas.microsoft.com/office/drawing/2014/main" id="{5BE0996F-4212-850A-D19B-3FDBC377BA1B}"/>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6800" y="3500995"/>
            <a:ext cx="288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7EE4DDE2-DB7E-30F3-60C2-F407C46A1D81}"/>
              </a:ext>
            </a:extLst>
          </p:cNvPr>
          <p:cNvSpPr/>
          <p:nvPr/>
        </p:nvSpPr>
        <p:spPr>
          <a:xfrm>
            <a:off x="5799410" y="5350245"/>
            <a:ext cx="2880000" cy="444137"/>
          </a:xfrm>
          <a:prstGeom prst="rect">
            <a:avLst/>
          </a:prstGeom>
          <a:solidFill>
            <a:srgbClr val="FFCC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latin typeface="Arial" panose="020B0604020202020204" pitchFamily="34" charset="0"/>
                <a:cs typeface="Arial" panose="020B0604020202020204" pitchFamily="34" charset="0"/>
              </a:rPr>
              <a:t> VPT Thurbo</a:t>
            </a:r>
            <a:endParaRPr lang="de-CH"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1568169"/>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theme/theme1.xml><?xml version="1.0" encoding="utf-8"?>
<a:theme xmlns:a="http://schemas.openxmlformats.org/drawingml/2006/main" name="vpt">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rban">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1750">
          <a:solidFill>
            <a:schemeClr val="tx1"/>
          </a:solidFill>
          <a:tailEnd type="triangle"/>
        </a:ln>
        <a:scene3d>
          <a:camera prst="orthographicFront"/>
          <a:lightRig rig="threePt" dir="t"/>
        </a:scene3d>
        <a:sp3d z="19050"/>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vpt.thmx</Template>
  <TotalTime>0</TotalTime>
  <Words>446</Words>
  <Application>Microsoft Office PowerPoint</Application>
  <PresentationFormat>Bildschirmpräsentation (4:3)</PresentationFormat>
  <Paragraphs>88</Paragraphs>
  <Slides>11</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11</vt:i4>
      </vt:variant>
    </vt:vector>
  </HeadingPairs>
  <TitlesOfParts>
    <vt:vector size="18" baseType="lpstr">
      <vt:lpstr>Arial</vt:lpstr>
      <vt:lpstr>Calibri</vt:lpstr>
      <vt:lpstr>Frutiger 45</vt:lpstr>
      <vt:lpstr>Gill Sans MT</vt:lpstr>
      <vt:lpstr>Relevant Normal</vt:lpstr>
      <vt:lpstr>Wingdings 3</vt:lpstr>
      <vt:lpstr>vpt</vt:lpstr>
      <vt:lpstr>PowerPoint-Präsentation</vt:lpstr>
      <vt:lpstr>PowerPoint-Präsentation</vt:lpstr>
      <vt:lpstr>PowerPoint-Präsentation</vt:lpstr>
      <vt:lpstr>Werbeaktion 2025       </vt:lpstr>
      <vt:lpstr>Werbeaktion 2025       </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Assemblée des délégués</dc:title>
  <dc:creator>Ueli Müller</dc:creator>
  <cp:lastModifiedBy>René Schnegg</cp:lastModifiedBy>
  <cp:revision>2436</cp:revision>
  <cp:lastPrinted>2024-11-10T10:45:54Z</cp:lastPrinted>
  <dcterms:created xsi:type="dcterms:W3CDTF">2015-04-10T08:40:42Z</dcterms:created>
  <dcterms:modified xsi:type="dcterms:W3CDTF">2024-12-16T14:22:08Z</dcterms:modified>
</cp:coreProperties>
</file>